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5.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xml" ContentType="application/vnd.openxmlformats-officedocument.presentationml.tags+xml"/>
  <Override PartName="/ppt/notesSlides/notesSlide11.xml" ContentType="application/vnd.openxmlformats-officedocument.presentationml.notesSlide+xml"/>
  <Override PartName="/ppt/tags/tag2.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3.xml" ContentType="application/vnd.openxmlformats-officedocument.presentationml.tags+xml"/>
  <Override PartName="/ppt/notesSlides/notesSlide14.xml" ContentType="application/vnd.openxmlformats-officedocument.presentationml.notesSlide+xml"/>
  <Override PartName="/ppt/tags/tag4.xml" ContentType="application/vnd.openxmlformats-officedocument.presentationml.tags+xml"/>
  <Override PartName="/ppt/notesSlides/notesSlide15.xml" ContentType="application/vnd.openxmlformats-officedocument.presentationml.notesSlide+xml"/>
  <Override PartName="/ppt/tags/tag5.xml" ContentType="application/vnd.openxmlformats-officedocument.presentationml.tags+xml"/>
  <Override PartName="/ppt/notesSlides/notesSlide16.xml" ContentType="application/vnd.openxmlformats-officedocument.presentationml.notesSlide+xml"/>
  <Override PartName="/ppt/tags/tag6.xml" ContentType="application/vnd.openxmlformats-officedocument.presentationml.tags+xml"/>
  <Override PartName="/ppt/notesSlides/notesSlide17.xml" ContentType="application/vnd.openxmlformats-officedocument.presentationml.notesSlide+xml"/>
  <Override PartName="/ppt/tags/tag7.xml" ContentType="application/vnd.openxmlformats-officedocument.presentationml.tags+xml"/>
  <Override PartName="/ppt/notesSlides/notesSlide18.xml" ContentType="application/vnd.openxmlformats-officedocument.presentationml.notesSlide+xml"/>
  <Override PartName="/ppt/tags/tag8.xml" ContentType="application/vnd.openxmlformats-officedocument.presentationml.tags+xml"/>
  <Override PartName="/ppt/notesSlides/notesSlide19.xml" ContentType="application/vnd.openxmlformats-officedocument.presentationml.notesSlide+xml"/>
  <Override PartName="/ppt/tags/tag9.xml" ContentType="application/vnd.openxmlformats-officedocument.presentationml.tags+xml"/>
  <Override PartName="/ppt/notesSlides/notesSlide20.xml" ContentType="application/vnd.openxmlformats-officedocument.presentationml.notesSlide+xml"/>
  <Override PartName="/ppt/tags/tag10.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1.xml" ContentType="application/vnd.openxmlformats-officedocument.presentationml.tags+xml"/>
  <Override PartName="/ppt/notesSlides/notesSlide23.xml" ContentType="application/vnd.openxmlformats-officedocument.presentationml.notesSlide+xml"/>
  <Override PartName="/ppt/tags/tag12.xml" ContentType="application/vnd.openxmlformats-officedocument.presentationml.tags+xml"/>
  <Override PartName="/ppt/notesSlides/notesSlide24.xml" ContentType="application/vnd.openxmlformats-officedocument.presentationml.notesSlide+xml"/>
  <Override PartName="/ppt/tags/tag13.xml" ContentType="application/vnd.openxmlformats-officedocument.presentationml.tags+xml"/>
  <Override PartName="/ppt/notesSlides/notesSlide25.xml" ContentType="application/vnd.openxmlformats-officedocument.presentationml.notesSlide+xml"/>
  <Override PartName="/ppt/tags/tag14.xml" ContentType="application/vnd.openxmlformats-officedocument.presentationml.tags+xml"/>
  <Override PartName="/ppt/notesSlides/notesSlide26.xml" ContentType="application/vnd.openxmlformats-officedocument.presentationml.notesSlide+xml"/>
  <Override PartName="/ppt/tags/tag15.xml" ContentType="application/vnd.openxmlformats-officedocument.presentationml.tags+xml"/>
  <Override PartName="/ppt/notesSlides/notesSlide27.xml" ContentType="application/vnd.openxmlformats-officedocument.presentationml.notesSlide+xml"/>
  <Override PartName="/ppt/tags/tag16.xml" ContentType="application/vnd.openxmlformats-officedocument.presentationml.tags+xml"/>
  <Override PartName="/ppt/notesSlides/notesSlide28.xml" ContentType="application/vnd.openxmlformats-officedocument.presentationml.notesSlide+xml"/>
  <Override PartName="/ppt/tags/tag17.xml" ContentType="application/vnd.openxmlformats-officedocument.presentationml.tags+xml"/>
  <Override PartName="/ppt/notesSlides/notesSlide29.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30.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22.xml" ContentType="application/vnd.openxmlformats-officedocument.presentationml.tags+xml"/>
  <Override PartName="/ppt/notesSlides/notesSlide34.xml" ContentType="application/vnd.openxmlformats-officedocument.presentationml.notesSlide+xml"/>
  <Override PartName="/ppt/tags/tag23.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tags/tag24.xml" ContentType="application/vnd.openxmlformats-officedocument.presentationml.tags+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40.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41.xml" ContentType="application/vnd.openxmlformats-officedocument.presentationml.notesSlide+xml"/>
  <Override PartName="/ppt/tags/tag29.xml" ContentType="application/vnd.openxmlformats-officedocument.presentationml.tags+xml"/>
  <Override PartName="/ppt/notesSlides/notesSlide42.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notesSlides/notesSlide43.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44.xml" ContentType="application/vnd.openxmlformats-officedocument.presentationml.notesSlide+xml"/>
  <Override PartName="/ppt/tags/tag34.xml" ContentType="application/vnd.openxmlformats-officedocument.presentationml.tags+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3" r:id="rId2"/>
    <p:sldMasterId id="2147483660" r:id="rId3"/>
    <p:sldMasterId id="2147483688" r:id="rId4"/>
    <p:sldMasterId id="2147483696" r:id="rId5"/>
    <p:sldMasterId id="2147483704" r:id="rId6"/>
  </p:sldMasterIdLst>
  <p:notesMasterIdLst>
    <p:notesMasterId r:id="rId57"/>
  </p:notesMasterIdLst>
  <p:handoutMasterIdLst>
    <p:handoutMasterId r:id="rId58"/>
  </p:handoutMasterIdLst>
  <p:sldIdLst>
    <p:sldId id="357" r:id="rId7"/>
    <p:sldId id="360" r:id="rId8"/>
    <p:sldId id="304" r:id="rId9"/>
    <p:sldId id="305" r:id="rId10"/>
    <p:sldId id="306" r:id="rId11"/>
    <p:sldId id="307" r:id="rId12"/>
    <p:sldId id="308" r:id="rId13"/>
    <p:sldId id="309" r:id="rId14"/>
    <p:sldId id="355" r:id="rId15"/>
    <p:sldId id="310" r:id="rId16"/>
    <p:sldId id="311" r:id="rId17"/>
    <p:sldId id="312" r:id="rId18"/>
    <p:sldId id="313" r:id="rId19"/>
    <p:sldId id="314" r:id="rId20"/>
    <p:sldId id="315" r:id="rId21"/>
    <p:sldId id="316" r:id="rId22"/>
    <p:sldId id="317" r:id="rId23"/>
    <p:sldId id="318" r:id="rId24"/>
    <p:sldId id="320" r:id="rId25"/>
    <p:sldId id="321" r:id="rId26"/>
    <p:sldId id="322" r:id="rId27"/>
    <p:sldId id="323" r:id="rId28"/>
    <p:sldId id="324" r:id="rId29"/>
    <p:sldId id="325" r:id="rId30"/>
    <p:sldId id="326" r:id="rId31"/>
    <p:sldId id="327" r:id="rId32"/>
    <p:sldId id="328" r:id="rId33"/>
    <p:sldId id="329" r:id="rId34"/>
    <p:sldId id="330" r:id="rId35"/>
    <p:sldId id="331" r:id="rId36"/>
    <p:sldId id="354" r:id="rId37"/>
    <p:sldId id="353" r:id="rId38"/>
    <p:sldId id="334" r:id="rId39"/>
    <p:sldId id="335" r:id="rId40"/>
    <p:sldId id="336" r:id="rId41"/>
    <p:sldId id="337" r:id="rId42"/>
    <p:sldId id="338" r:id="rId43"/>
    <p:sldId id="339" r:id="rId44"/>
    <p:sldId id="340" r:id="rId45"/>
    <p:sldId id="341" r:id="rId46"/>
    <p:sldId id="342" r:id="rId47"/>
    <p:sldId id="343" r:id="rId48"/>
    <p:sldId id="344" r:id="rId49"/>
    <p:sldId id="345" r:id="rId50"/>
    <p:sldId id="346" r:id="rId51"/>
    <p:sldId id="361" r:id="rId52"/>
    <p:sldId id="348" r:id="rId53"/>
    <p:sldId id="349" r:id="rId54"/>
    <p:sldId id="359" r:id="rId55"/>
    <p:sldId id="356" r:id="rId5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slie Long" initials="LL" lastIdx="5" clrIdx="0">
    <p:extLst>
      <p:ext uri="{19B8F6BF-5375-455C-9EA6-DF929625EA0E}">
        <p15:presenceInfo xmlns:p15="http://schemas.microsoft.com/office/powerpoint/2012/main" userId="S-1-5-21-4095628063-3556742122-3606576086-120535" providerId="AD"/>
      </p:ext>
    </p:extLst>
  </p:cmAuthor>
  <p:cmAuthor id="2" name="Marc Wernick" initials="MW" lastIdx="19" clrIdx="1">
    <p:extLst>
      <p:ext uri="{19B8F6BF-5375-455C-9EA6-DF929625EA0E}">
        <p15:presenceInfo xmlns:p15="http://schemas.microsoft.com/office/powerpoint/2012/main" userId="S-1-5-21-4095628063-3556742122-3606576086-16102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84A9C"/>
    <a:srgbClr val="FFD0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2621" autoAdjust="0"/>
  </p:normalViewPr>
  <p:slideViewPr>
    <p:cSldViewPr snapToGrid="0">
      <p:cViewPr varScale="1">
        <p:scale>
          <a:sx n="52" d="100"/>
          <a:sy n="52" d="100"/>
        </p:scale>
        <p:origin x="1162" y="48"/>
      </p:cViewPr>
      <p:guideLst/>
    </p:cSldViewPr>
  </p:slideViewPr>
  <p:outlineViewPr>
    <p:cViewPr>
      <p:scale>
        <a:sx n="33" d="100"/>
        <a:sy n="33" d="100"/>
      </p:scale>
      <p:origin x="0" y="-25435"/>
    </p:cViewPr>
  </p:outlineViewPr>
  <p:notesTextViewPr>
    <p:cViewPr>
      <p:scale>
        <a:sx n="1" d="1"/>
        <a:sy n="1" d="1"/>
      </p:scale>
      <p:origin x="0" y="0"/>
    </p:cViewPr>
  </p:notesTextViewPr>
  <p:sorterViewPr>
    <p:cViewPr varScale="1">
      <p:scale>
        <a:sx n="1" d="1"/>
        <a:sy n="1" d="1"/>
      </p:scale>
      <p:origin x="0" y="-10046"/>
    </p:cViewPr>
  </p:sorterViewPr>
  <p:notesViewPr>
    <p:cSldViewPr snapToGrid="0">
      <p:cViewPr>
        <p:scale>
          <a:sx n="70" d="100"/>
          <a:sy n="70" d="100"/>
        </p:scale>
        <p:origin x="2938" y="-125"/>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notesMaster" Target="notesMasters/notesMaster1.xml"/><Relationship Id="rId61"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6428CEA3-408B-492F-9111-9D441D0CC0D1}" type="datetimeFigureOut">
              <a:rPr lang="en-US" smtClean="0"/>
              <a:t>09/11/2017</a:t>
            </a:fld>
            <a:endParaRPr lang="es-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9718A324-D01F-436C-813F-635D61CE98FB}" type="slidenum">
              <a:rPr lang="en-US" smtClean="0"/>
              <a:t>‹#›</a:t>
            </a:fld>
            <a:endParaRPr lang="es-US" dirty="0"/>
          </a:p>
        </p:txBody>
      </p:sp>
    </p:spTree>
    <p:extLst>
      <p:ext uri="{BB962C8B-B14F-4D97-AF65-F5344CB8AC3E}">
        <p14:creationId xmlns:p14="http://schemas.microsoft.com/office/powerpoint/2010/main" val="104333835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14463" y="474663"/>
            <a:ext cx="4181475"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535517" y="3844449"/>
            <a:ext cx="5958840" cy="4754721"/>
          </a:xfrm>
          <a:prstGeom prst="rect">
            <a:avLst/>
          </a:prstGeom>
        </p:spPr>
        <p:txBody>
          <a:bodyPr vert="horz" lIns="93177" tIns="46589" rIns="93177" bIns="46589" rtlCol="0"/>
          <a:lstStyle/>
          <a:p>
            <a:pPr marL="0" marR="0" lvl="0" indent="0" algn="l" defTabSz="931774" rtl="0" eaLnBrk="1" fontAlgn="auto" latinLnBrk="0" hangingPunct="1">
              <a:lnSpc>
                <a:spcPct val="100000"/>
              </a:lnSpc>
              <a:spcBef>
                <a:spcPts val="611"/>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Click to edit Master text styles</a:t>
            </a:r>
          </a:p>
          <a:p>
            <a:pPr marL="119707" marR="0" lvl="1" indent="-119707" algn="l" defTabSz="931774" rtl="0" eaLnBrk="1" fontAlgn="auto" latinLnBrk="0" hangingPunct="1">
              <a:lnSpc>
                <a:spcPct val="100000"/>
              </a:lnSpc>
              <a:spcBef>
                <a:spcPts val="611"/>
              </a:spcBef>
              <a:spcAft>
                <a:spcPts val="0"/>
              </a:spcAft>
              <a:buClrTx/>
              <a:buSzTx/>
              <a:buFont typeface="Wingdings" panose="05000000000000000000" pitchFamily="2" charset="2"/>
              <a:buChar char="§"/>
              <a:tabLst>
                <a:tab pos="119707" algn="l"/>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Second level</a:t>
            </a:r>
          </a:p>
          <a:p>
            <a:pPr marL="234562" marR="0" lvl="2" indent="-121325" algn="l" defTabSz="931774" rtl="0" eaLnBrk="1" fontAlgn="auto" latinLnBrk="0" hangingPunct="1">
              <a:lnSpc>
                <a:spcPct val="100000"/>
              </a:lnSpc>
              <a:spcBef>
                <a:spcPts val="611"/>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Third level</a:t>
            </a:r>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0B77B103-16DD-4E5B-B7FE-8CB91BD629A9}" type="slidenum">
              <a:rPr lang="en-US" smtClean="0"/>
              <a:t>‹#›</a:t>
            </a:fld>
            <a:endParaRPr lang="es-US" dirty="0"/>
          </a:p>
        </p:txBody>
      </p:sp>
    </p:spTree>
    <p:extLst>
      <p:ext uri="{BB962C8B-B14F-4D97-AF65-F5344CB8AC3E}">
        <p14:creationId xmlns:p14="http://schemas.microsoft.com/office/powerpoint/2010/main" val="1928085563"/>
      </p:ext>
    </p:extLst>
  </p:cSld>
  <p:clrMap bg1="lt1" tx1="dk1" bg2="lt2" tx2="dk2" accent1="accent1" accent2="accent2" accent3="accent3" accent4="accent4" accent5="accent5" accent6="accent6" hlink="hlink" folHlink="folHlink"/>
  <p:hf sldNum="0" hdr="0" ftr="0" dt="0"/>
  <p:notesStyle>
    <a:lvl1pPr marL="0" marR="0" indent="0" algn="l" defTabSz="914400" rtl="0" eaLnBrk="1" fontAlgn="auto" latinLnBrk="0" hangingPunct="1">
      <a:lnSpc>
        <a:spcPct val="100000"/>
      </a:lnSpc>
      <a:spcBef>
        <a:spcPts val="600"/>
      </a:spcBef>
      <a:spcAft>
        <a:spcPts val="0"/>
      </a:spcAft>
      <a:buClrTx/>
      <a:buSzTx/>
      <a:buFontTx/>
      <a:buNone/>
      <a:tabLst/>
      <a:defRPr sz="1200" kern="1200">
        <a:solidFill>
          <a:schemeClr val="tx1"/>
        </a:solidFill>
        <a:latin typeface="+mn-lt"/>
        <a:ea typeface="+mn-ea"/>
        <a:cs typeface="+mn-cs"/>
      </a:defRPr>
    </a:lvl1pPr>
    <a:lvl2pPr marL="117475" marR="0" indent="-117475" algn="l" defTabSz="914400" rtl="0" eaLnBrk="1" fontAlgn="auto" latinLnBrk="0" hangingPunct="1">
      <a:lnSpc>
        <a:spcPct val="100000"/>
      </a:lnSpc>
      <a:spcBef>
        <a:spcPts val="600"/>
      </a:spcBef>
      <a:spcAft>
        <a:spcPts val="0"/>
      </a:spcAft>
      <a:buClrTx/>
      <a:buSzTx/>
      <a:buFont typeface="Wingdings" panose="05000000000000000000" pitchFamily="2" charset="2"/>
      <a:buChar char="§"/>
      <a:tabLst>
        <a:tab pos="117475" algn="l"/>
      </a:tabLst>
      <a:defRPr sz="1200" kern="1200">
        <a:solidFill>
          <a:schemeClr val="tx1"/>
        </a:solidFill>
        <a:latin typeface="+mn-lt"/>
        <a:ea typeface="+mn-ea"/>
        <a:cs typeface="+mn-cs"/>
      </a:defRPr>
    </a:lvl2pPr>
    <a:lvl3pPr marL="230188" marR="0" indent="-119063"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cms.gov/outreach-and-education/training/cmsnationaltrainingprogram/index.html"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mailto:press@cms.hhs.gov"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shiptacenter.org/"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shiptacenter.org/" TargetMode="External"/><Relationship Id="rId2" Type="http://schemas.openxmlformats.org/officeDocument/2006/relationships/slide" Target="../slides/slide17.xml"/><Relationship Id="rId1" Type="http://schemas.openxmlformats.org/officeDocument/2006/relationships/notesMaster" Target="../notesMasters/notesMaster1.xml"/><Relationship Id="rId5" Type="http://schemas.openxmlformats.org/officeDocument/2006/relationships/hyperlink" Target="https://www.medicare.gov/Pubs/pdf/02110-Medicare-Medigap.guide.pdf" TargetMode="External"/><Relationship Id="rId4" Type="http://schemas.openxmlformats.org/officeDocument/2006/relationships/hyperlink" Target="https://www.medicare.gov/Contacts/#resources/sids" TargetMode="Externa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medicare.gov/Pubs/pdf/02110-Medicare-Medigap.guide.pdf"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s://www.shiptacenter.org/"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www.ecfr.gov/"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www.medicare.gov/find-a-plan/questions/medigap-home.aspx" TargetMode="External"/><Relationship Id="rId2" Type="http://schemas.openxmlformats.org/officeDocument/2006/relationships/slide" Target="../slides/slide27.xml"/><Relationship Id="rId1" Type="http://schemas.openxmlformats.org/officeDocument/2006/relationships/notesMaster" Target="../notesMasters/notesMaster1.xml"/><Relationship Id="rId4" Type="http://schemas.openxmlformats.org/officeDocument/2006/relationships/hyperlink" Target="https://www.medicare.gov/Pubs/pdf/02110-Medicare-Medigap.guide.pdf" TargetMode="Externa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www.ssa.gov/OP_Home/ssact/title18/1882.htm"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www.shiptacenter.org/" TargetMode="External"/><Relationship Id="rId2" Type="http://schemas.openxmlformats.org/officeDocument/2006/relationships/slide" Target="../slides/slide38.xml"/><Relationship Id="rId1" Type="http://schemas.openxmlformats.org/officeDocument/2006/relationships/notesMaster" Target="../notesMasters/notesMaster1.xml"/><Relationship Id="rId4" Type="http://schemas.openxmlformats.org/officeDocument/2006/relationships/hyperlink" Target="https://www.ssa.gov/OP_Home/ssact/title18/1882.htm" TargetMode="Externa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s://www.ssa.gov/OP_Home/ssact/title18/1882.htm"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https://www.cms.gov/Outreach-and-Education/Training/CMSNationalTrainingProgram/index.html" TargetMode="External"/><Relationship Id="rId2" Type="http://schemas.openxmlformats.org/officeDocument/2006/relationships/slide" Target="../slides/slide50.xml"/><Relationship Id="rId1" Type="http://schemas.openxmlformats.org/officeDocument/2006/relationships/notesMaster" Target="../notesMasters/notesMaster1.xml"/><Relationship Id="rId4" Type="http://schemas.openxmlformats.org/officeDocument/2006/relationships/hyperlink" Target="mailto:training@cms.hhs.gov"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medicare.gov/your-medicare-costs/costs-at-a-glance/costs-at-glance.html"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descr="Centers for Medicare and Medicaid Services National Training Program Module 7 Medicare Preventive Services" title="Cover Page"/>
          <p:cNvSpPr>
            <a:spLocks noGrp="1" noRot="1" noChangeAspect="1"/>
          </p:cNvSpPr>
          <p:nvPr>
            <p:ph type="sldImg"/>
          </p:nvPr>
        </p:nvSpPr>
        <p:spPr>
          <a:xfrm>
            <a:off x="1371600" y="801688"/>
            <a:ext cx="4114800" cy="3086100"/>
          </a:xfrm>
        </p:spPr>
      </p:sp>
      <p:sp>
        <p:nvSpPr>
          <p:cNvPr id="3" name="Notes Placeholder 2"/>
          <p:cNvSpPr>
            <a:spLocks noGrp="1"/>
          </p:cNvSpPr>
          <p:nvPr>
            <p:ph type="body" idx="1"/>
          </p:nvPr>
        </p:nvSpPr>
        <p:spPr>
          <a:xfrm>
            <a:off x="535517" y="4103649"/>
            <a:ext cx="5958840" cy="4495521"/>
          </a:xfrm>
        </p:spPr>
        <p:txBody>
          <a:bodyPr/>
          <a:lstStyle/>
          <a:p>
            <a:pPr>
              <a:spcBef>
                <a:spcPts val="600"/>
              </a:spcBef>
            </a:pPr>
            <a:r>
              <a:rPr lang="es-US" dirty="0" smtClean="0"/>
              <a:t>El Módulo 3 explica las pólizas Asegurador Suplementario de Medicare (Medigap). Este módulo de capacitación fue desarrollado y aprobado por los Centros de Servicios de Medicare y Medicaid (CMS), la agencia federal que administra Medicare, Medicaid, el Programa de Seguro Médico para Niños (CHIP) y el Mercado de Seguros Médicos facilitado federalmente. </a:t>
            </a:r>
          </a:p>
          <a:p>
            <a:pPr>
              <a:spcBef>
                <a:spcPts val="600"/>
              </a:spcBef>
            </a:pPr>
            <a:r>
              <a:rPr lang="es-US" dirty="0" smtClean="0"/>
              <a:t>La información en este módulo era correcta </a:t>
            </a:r>
            <a:r>
              <a:rPr lang="es-US" dirty="0" smtClean="0"/>
              <a:t>a </a:t>
            </a:r>
            <a:r>
              <a:rPr lang="es-ES" dirty="0" smtClean="0"/>
              <a:t>septiembre</a:t>
            </a:r>
            <a:r>
              <a:rPr lang="es-US" dirty="0" smtClean="0"/>
              <a:t> </a:t>
            </a:r>
            <a:r>
              <a:rPr lang="es-US" dirty="0" smtClean="0"/>
              <a:t>de 2017. Para ver una versión actualizada, visite </a:t>
            </a:r>
            <a:r>
              <a:rPr lang="es-US" dirty="0" smtClean="0">
                <a:hlinkClick r:id="rId3"/>
              </a:rPr>
              <a:t>CMS.gov/outreach-and-education/training/cmsnationaltrainingprogram/index.html</a:t>
            </a:r>
            <a:r>
              <a:rPr lang="es-US" dirty="0" smtClean="0"/>
              <a:t>. </a:t>
            </a:r>
          </a:p>
          <a:p>
            <a:pPr>
              <a:spcBef>
                <a:spcPts val="600"/>
              </a:spcBef>
            </a:pPr>
            <a:r>
              <a:rPr lang="es-US" dirty="0" smtClean="0"/>
              <a:t>El Programa de capacitación nacional de los CMS proporciona esto como un recurso informativo para nuestros socios. El presente no es un documento legal ni tiene fines de prensa. La prensa puede comunicarse con la Oficina de prensa de los CMS a </a:t>
            </a:r>
            <a:r>
              <a:rPr lang="es-US" dirty="0" smtClean="0">
                <a:hlinkClick r:id="rId4"/>
              </a:rPr>
              <a:t>press@cms.hhs.gov</a:t>
            </a:r>
            <a:r>
              <a:rPr lang="es-US" dirty="0" smtClean="0"/>
              <a:t>. Las pautas legales oficiales del programa de Medicare están descritas en las leyes, regulaciones y disposiciones correspondientes.</a:t>
            </a:r>
          </a:p>
        </p:txBody>
      </p:sp>
    </p:spTree>
    <p:extLst>
      <p:ext uri="{BB962C8B-B14F-4D97-AF65-F5344CB8AC3E}">
        <p14:creationId xmlns:p14="http://schemas.microsoft.com/office/powerpoint/2010/main" val="37860476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s-US" dirty="0" smtClean="0"/>
              <a:t>Estos son algunos puntos clave que debe recordar acerca de las pólizas Medigap: </a:t>
            </a:r>
          </a:p>
          <a:p>
            <a:pPr marL="174708" indent="-174708">
              <a:buFont typeface="Wingdings" panose="05000000000000000000" pitchFamily="2" charset="2"/>
              <a:buChar char="§"/>
            </a:pPr>
            <a:r>
              <a:rPr lang="es-US" dirty="0" smtClean="0"/>
              <a:t>Para tener una póliza Medigap debe tener Medicare Parte A y Parte B </a:t>
            </a:r>
          </a:p>
          <a:p>
            <a:pPr marL="174708" indent="-174708">
              <a:buFont typeface="Wingdings" panose="05000000000000000000" pitchFamily="2" charset="2"/>
              <a:buChar char="§"/>
            </a:pPr>
            <a:r>
              <a:rPr lang="es-US" dirty="0" smtClean="0"/>
              <a:t>Usted paga una prima mensual a la compañía de seguros privada por su póliza Medigap además de su prima mensual de la Parte B.</a:t>
            </a: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39774842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8" name="Rectangle 3"/>
          <p:cNvSpPr>
            <a:spLocks noGrp="1" noChangeArrowheads="1"/>
          </p:cNvSpPr>
          <p:nvPr>
            <p:ph type="body" idx="1"/>
          </p:nvPr>
        </p:nvSpPr>
        <p:spPr/>
        <p:txBody>
          <a:bodyPr/>
          <a:lstStyle/>
          <a:p>
            <a:r>
              <a:rPr lang="es-US" dirty="0" smtClean="0"/>
              <a:t>Compruebe su conocimiento: pregunta 1</a:t>
            </a:r>
          </a:p>
          <a:p>
            <a:r>
              <a:rPr lang="es-US" dirty="0" smtClean="0"/>
              <a:t>Los Planes Medicare Advantage son compatibles con las pólizas Medigap.</a:t>
            </a:r>
          </a:p>
          <a:p>
            <a:pPr marL="228600" indent="-228600">
              <a:buFont typeface="+mj-lt"/>
              <a:buAutoNum type="alphaLcPeriod"/>
            </a:pPr>
            <a:r>
              <a:rPr lang="es-US" dirty="0" smtClean="0"/>
              <a:t>Verdadero</a:t>
            </a:r>
          </a:p>
          <a:p>
            <a:pPr marL="228600" indent="-228600">
              <a:buFont typeface="+mj-lt"/>
              <a:buAutoNum type="alphaLcPeriod"/>
            </a:pPr>
            <a:r>
              <a:rPr lang="es-US" dirty="0" smtClean="0"/>
              <a:t>Falso</a:t>
            </a:r>
          </a:p>
          <a:p>
            <a:r>
              <a:rPr lang="es-US" b="1" dirty="0" smtClean="0"/>
              <a:t>RESPUESTA: b.</a:t>
            </a:r>
            <a:r>
              <a:rPr lang="es-US" dirty="0" smtClean="0"/>
              <a:t> Falso</a:t>
            </a:r>
          </a:p>
          <a:p>
            <a:pPr defTabSz="931774">
              <a:spcBef>
                <a:spcPts val="611"/>
              </a:spcBef>
              <a:defRPr/>
            </a:pPr>
            <a:r>
              <a:rPr lang="es-US" dirty="0" smtClean="0"/>
              <a:t>Los planes Medicare Advantage (MA en inglés) no son compatibles con las pólizas Medigap. Si se incorpora a un Plan MA, no puede usar la póliza Medigap para pagar por los gastos directos de su bolsillo que tiene en el Plan MA.</a:t>
            </a:r>
          </a:p>
          <a:p>
            <a:r>
              <a:rPr lang="es-US" dirty="0" smtClean="0"/>
              <a:t>Una póliza Medigap es un seguro médico privado diseñado para suplementar a Medicare Original. Esto significa que ayuda a pagar algunos costos médicos no cubiertos por Medicare Original (como copagos, coseguros y deducibles). Medigap solo es compatible con Medicare Original. </a:t>
            </a: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0510783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8" name="Rectangle 3"/>
          <p:cNvSpPr>
            <a:spLocks noGrp="1" noChangeArrowheads="1"/>
          </p:cNvSpPr>
          <p:nvPr>
            <p:ph type="body" idx="1"/>
          </p:nvPr>
        </p:nvSpPr>
        <p:spPr/>
        <p:txBody>
          <a:bodyPr/>
          <a:lstStyle/>
          <a:p>
            <a:r>
              <a:rPr lang="es-US" dirty="0" smtClean="0"/>
              <a:t>Compruebe su conocimiento: pregunta 2</a:t>
            </a:r>
          </a:p>
          <a:p>
            <a:r>
              <a:rPr lang="es-US" dirty="0" smtClean="0"/>
              <a:t>Usted debe tener _____ para obtener una póliza Medigap.</a:t>
            </a:r>
          </a:p>
          <a:p>
            <a:pPr marL="228600" indent="-228600">
              <a:buFont typeface="+mj-lt"/>
              <a:buAutoNum type="alphaLcPeriod"/>
            </a:pPr>
            <a:r>
              <a:rPr lang="es-US" dirty="0" smtClean="0"/>
              <a:t>Solo Medicare Parte A</a:t>
            </a:r>
          </a:p>
          <a:p>
            <a:pPr marL="228600" indent="-228600">
              <a:buFont typeface="+mj-lt"/>
              <a:buAutoNum type="alphaLcPeriod"/>
            </a:pPr>
            <a:r>
              <a:rPr lang="es-US" dirty="0" smtClean="0"/>
              <a:t>Solo Medicare Parte B</a:t>
            </a:r>
          </a:p>
          <a:p>
            <a:pPr marL="228600" indent="-228600">
              <a:buFont typeface="+mj-lt"/>
              <a:buAutoNum type="alphaLcPeriod"/>
            </a:pPr>
            <a:r>
              <a:rPr lang="es-US" dirty="0" smtClean="0"/>
              <a:t>Medicare Parte A y Parte B</a:t>
            </a:r>
          </a:p>
          <a:p>
            <a:pPr marL="228600" indent="-228600">
              <a:buFont typeface="+mj-lt"/>
              <a:buAutoNum type="alphaLcPeriod"/>
            </a:pPr>
            <a:r>
              <a:rPr lang="es-US" dirty="0" smtClean="0"/>
              <a:t>Medicare Parte C</a:t>
            </a:r>
          </a:p>
          <a:p>
            <a:r>
              <a:rPr lang="es-US" b="1" dirty="0" smtClean="0"/>
              <a:t>RESPUESTA: c. </a:t>
            </a:r>
            <a:r>
              <a:rPr lang="es-US" dirty="0" smtClean="0"/>
              <a:t>Medicare Parte A y Parte B</a:t>
            </a:r>
          </a:p>
          <a:p>
            <a:r>
              <a:rPr lang="es-US" dirty="0" smtClean="0"/>
              <a:t>Para tener una póliza Medigap debe tener Medicare Parte A y Parte B. </a:t>
            </a:r>
          </a:p>
          <a:p>
            <a:endParaRPr lang="es-US" dirty="0" smtClean="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821253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s-US" dirty="0" smtClean="0"/>
              <a:t>La lección 2 explica los tipos de planes Medigap, su estructura y los beneficios básicos cubiertos por cada tipo de plan Medigap.</a:t>
            </a: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867977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5" name="Rectangle 5"/>
          <p:cNvSpPr>
            <a:spLocks noGrp="1" noChangeArrowheads="1"/>
          </p:cNvSpPr>
          <p:nvPr>
            <p:ph type="body" idx="1"/>
          </p:nvPr>
        </p:nvSpPr>
        <p:spPr/>
        <p:txBody>
          <a:bodyPr/>
          <a:lstStyle/>
          <a:p>
            <a:r>
              <a:rPr lang="es-US" dirty="0" smtClean="0"/>
              <a:t>En la mayoría de los estados, las compañías de seguros que ofrecen Medigap solo pueden venderle una póliza Medigap estandarizada identificada con las letras A, B, C, D, F, G, K, L, M y N. Los planes D y G con fecha de entrada en vigencia del 1 de junio de 2010 o posterior tienen beneficios diferentes a los planes D y G comprados antes del 1 de junio de 2010. Los planes E, H, I y J ya no se venden pero, si usted ya tiene uno, en general puede conservarlo. El plan F tiene una opción de deducible alto. </a:t>
            </a:r>
          </a:p>
          <a:p>
            <a:pPr marL="0" lvl="1" indent="0">
              <a:buNone/>
            </a:pPr>
            <a:r>
              <a:rPr lang="es-US" dirty="0" smtClean="0"/>
              <a:t>Cada plan Medigap estandarizado debe ofrecer los mismos beneficios básicos, sin importar qué compañía de seguros lo venda. Los beneficios de los planes Medigap que estén identificados con la misma letra son iguales, independientemente de la compañía de seguros a la que le haya comprado la póliza. En general, el costo es la única diferencia entre las pólizas Medigap con la misma letra pero vendidas por distintas compañías de seguro. Le recomendamos que sea cuidadoso al comprar su póliza Medigap.</a:t>
            </a:r>
          </a:p>
          <a:p>
            <a:pPr marL="0" marR="0" indent="0" algn="l" defTabSz="914400" rtl="0" eaLnBrk="1" fontAlgn="auto" latinLnBrk="0" hangingPunct="1">
              <a:lnSpc>
                <a:spcPct val="100000"/>
              </a:lnSpc>
              <a:spcBef>
                <a:spcPts val="600"/>
              </a:spcBef>
              <a:spcAft>
                <a:spcPts val="0"/>
              </a:spcAft>
              <a:buClrTx/>
              <a:buSzTx/>
              <a:buFontTx/>
              <a:buNone/>
              <a:tabLst/>
              <a:defRPr/>
            </a:pPr>
            <a:r>
              <a:rPr lang="es-US" dirty="0" smtClean="0"/>
              <a:t>Las compañías de seguro que venden pólizas Medigap están obligadas a tener el Plan A disponible. Si ofrecen otro plan Medigap, también deben ofrecer los planes Medigap C o F. Es posible que no todos los tipos de póliza Medigap estén disponibles en su estado. Llame al Programa Estatal de Asistencia sobre Seguros de Salud (SHIP en inglés) (1-877-839-2675) o visite </a:t>
            </a:r>
            <a:r>
              <a:rPr lang="es-US" sz="1200" u="sng" kern="1200" dirty="0" smtClean="0">
                <a:solidFill>
                  <a:schemeClr val="tx1"/>
                </a:solidFill>
                <a:effectLst/>
                <a:latin typeface="+mn-lt"/>
                <a:hlinkClick r:id="rId3"/>
              </a:rPr>
              <a:t>shiptacenter.org/</a:t>
            </a:r>
            <a:r>
              <a:rPr lang="es-US" sz="1200" u="none" kern="1200" baseline="0" dirty="0" smtClean="0">
                <a:solidFill>
                  <a:schemeClr val="tx1"/>
                </a:solidFill>
                <a:effectLst/>
                <a:latin typeface="+mn-lt"/>
              </a:rPr>
              <a:t> para obtener más información y localizar al SHIP en su estado. </a:t>
            </a:r>
            <a:endParaRPr lang="es-US" sz="1200" kern="1200" dirty="0" smtClean="0">
              <a:solidFill>
                <a:schemeClr val="tx1"/>
              </a:solidFill>
              <a:effectLst/>
              <a:latin typeface="+mn-lt"/>
              <a:ea typeface="+mn-ea"/>
              <a:cs typeface="+mn-cs"/>
            </a:endParaRPr>
          </a:p>
          <a:p>
            <a:r>
              <a:rPr lang="es-US" dirty="0" smtClean="0"/>
              <a:t>Es posible que algunas personas aún tengan una póliza Medigap que compraron antes de que los planes se estandaricen. Si es así, pueden conservarla. Si la dejan, es posible que no puedan comprarla nuevamente.</a:t>
            </a:r>
          </a:p>
          <a:p>
            <a:r>
              <a:rPr lang="es-US" dirty="0" smtClean="0"/>
              <a:t>Las pólizas Medigap están estandarizadas de forma diferente en Massachusetts, Minnesota y Wisconsin. Estos estados se denominan "estados exentos".</a:t>
            </a:r>
            <a:endParaRPr lang="es-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0377409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5" name="Rectangle 5"/>
          <p:cNvSpPr>
            <a:spLocks noGrp="1" noChangeArrowheads="1"/>
          </p:cNvSpPr>
          <p:nvPr>
            <p:ph type="body" idx="1"/>
          </p:nvPr>
        </p:nvSpPr>
        <p:spPr>
          <a:xfrm>
            <a:off x="205740" y="3822859"/>
            <a:ext cx="6512560" cy="5277644"/>
          </a:xfrm>
        </p:spPr>
        <p:txBody>
          <a:bodyPr/>
          <a:lstStyle/>
          <a:p>
            <a:r>
              <a:rPr lang="es-US" dirty="0" smtClean="0"/>
              <a:t>Todas las pólizas Medigap cubren un conjunto básico de beneficios, incluidos los siguientes:</a:t>
            </a:r>
          </a:p>
          <a:p>
            <a:pPr marL="174708" indent="-174708">
              <a:buFont typeface="Wingdings" panose="05000000000000000000" pitchFamily="2" charset="2"/>
              <a:buChar char="§"/>
            </a:pPr>
            <a:r>
              <a:rPr lang="es-US" dirty="0" smtClean="0"/>
              <a:t>Todos los planes cubren el 100% del coseguro de la Parte A de Medicare y los costos del hospital hasta 365 días adicionales después de terminar los beneficios de Medicare. El plan F también ofrece un plan de deducible alto en algunos estados. </a:t>
            </a:r>
          </a:p>
          <a:p>
            <a:pPr marL="174708" indent="-174708">
              <a:buFont typeface="Wingdings" panose="05000000000000000000" pitchFamily="2" charset="2"/>
              <a:buChar char="§"/>
            </a:pPr>
            <a:r>
              <a:rPr lang="es-US" dirty="0" smtClean="0"/>
              <a:t>Coseguro o copago de la Parte B de Medicare, con los planes A, B, C, D, F, G, M y N con una cobertura del 100%. El Plan N paga el 100% del coseguro de la Parte B, excepto por un copago de hasta $20 por algunas consultas y un copago de hasta $50 para visitas a la sala de emergencias que no conlleven a una internación. El plan K paga el 50% del coseguro o copago de Medicare Parte B, y el Plan L paga el 75%.</a:t>
            </a:r>
          </a:p>
          <a:p>
            <a:pPr marL="174708" indent="-174708">
              <a:buFont typeface="Wingdings" panose="05000000000000000000" pitchFamily="2" charset="2"/>
              <a:buChar char="§"/>
            </a:pPr>
            <a:r>
              <a:rPr lang="es-US" dirty="0" smtClean="0"/>
              <a:t>Sangre (3 primeras pintas), con los planes A, B, C, D, F, G, M y N se cubre el 100%, el Plan K paga el 50% y el Plan L paga el 75%.</a:t>
            </a:r>
          </a:p>
          <a:p>
            <a:pPr marL="174708" indent="-174708">
              <a:buFont typeface="Wingdings" panose="05000000000000000000" pitchFamily="2" charset="2"/>
              <a:buChar char="§"/>
            </a:pPr>
            <a:r>
              <a:rPr lang="es-US" dirty="0" smtClean="0"/>
              <a:t>Coseguro o copago por cuidado de hospicio de la Parte A con los planes A, B, C, D, F, G, M y N con cobertura del 100%; 50% con el plan K y 75% con el plan L.</a:t>
            </a:r>
          </a:p>
          <a:p>
            <a:pPr marL="174708" indent="-174708">
              <a:buFont typeface="Wingdings" panose="05000000000000000000" pitchFamily="2" charset="2"/>
              <a:buChar char="§"/>
            </a:pPr>
            <a:r>
              <a:rPr lang="es-US" dirty="0" smtClean="0"/>
              <a:t>Además, cada plan Medigap cubre diferentes beneficios:</a:t>
            </a:r>
          </a:p>
          <a:p>
            <a:pPr marL="342900" lvl="1" indent="-174625">
              <a:buFont typeface="Arial" panose="020B0604020202020204" pitchFamily="34" charset="0"/>
              <a:buChar char="•"/>
            </a:pPr>
            <a:r>
              <a:rPr lang="es-US" dirty="0" smtClean="0"/>
              <a:t>El coseguro de cuidado en un centro de enfermería especializada está cubierto en un 100% con los planes C, D, F, G, M y N se cubre el 100%, un 50% en el Plan K y un 75% en el Plan L.</a:t>
            </a:r>
          </a:p>
          <a:p>
            <a:pPr marL="342900" lvl="1" indent="-174625">
              <a:buFont typeface="Arial" panose="020B0604020202020204" pitchFamily="34" charset="0"/>
              <a:buChar char="•"/>
            </a:pPr>
            <a:r>
              <a:rPr lang="es-US" dirty="0" smtClean="0"/>
              <a:t>El deducible de Medicare Parte A está cubierto en un 100% en los Planes B, C, D, F, G y N; en un 50% en los planes K y M; y en un 75% en el Plan L.</a:t>
            </a:r>
          </a:p>
          <a:p>
            <a:pPr marL="342900" lvl="1" indent="-174625">
              <a:buFont typeface="Arial" panose="020B0604020202020204" pitchFamily="34" charset="0"/>
              <a:buChar char="•"/>
            </a:pPr>
            <a:r>
              <a:rPr lang="es-US" dirty="0" smtClean="0"/>
              <a:t>El deducible de Medicare Parte B está 100% cubierto en los planes Medigap C y F.</a:t>
            </a:r>
          </a:p>
          <a:p>
            <a:pPr marL="342900" lvl="1" indent="-174625">
              <a:buFont typeface="Arial" panose="020B0604020202020204" pitchFamily="34" charset="0"/>
              <a:buChar char="•"/>
            </a:pPr>
            <a:r>
              <a:rPr lang="es-US" dirty="0" smtClean="0"/>
              <a:t>Los cargos en exceso de Medicare Parte B están 100% cubiertos en los planes Medigap F y G.</a:t>
            </a:r>
          </a:p>
          <a:p>
            <a:pPr marL="342900" lvl="1" indent="-174625">
              <a:buFont typeface="Arial" panose="020B0604020202020204" pitchFamily="34" charset="0"/>
              <a:buChar char="•"/>
            </a:pPr>
            <a:r>
              <a:rPr lang="es-US" dirty="0" smtClean="0"/>
              <a:t>Los costos de emergencias en viajes al extranjero hasta los límites del plan están cubiertos en un 80% por los planes Medigap C, D, F, G, M y N.</a:t>
            </a:r>
          </a:p>
          <a:p>
            <a:pPr marL="342900" lvl="1" indent="-174625">
              <a:buFont typeface="Arial" panose="020B0604020202020204" pitchFamily="34" charset="0"/>
              <a:buChar char="•"/>
            </a:pPr>
            <a:r>
              <a:rPr lang="es-US" dirty="0" smtClean="0"/>
              <a:t>En 2017, los planes K y L tienen límites de gastos directos de su bolsillo de $5,120 y $2,560, respectivamente.</a:t>
            </a: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6861905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5" name="Rectangle 5"/>
          <p:cNvSpPr>
            <a:spLocks noGrp="1" noChangeArrowheads="1"/>
          </p:cNvSpPr>
          <p:nvPr>
            <p:ph type="body" idx="1"/>
          </p:nvPr>
        </p:nvSpPr>
        <p:spPr/>
        <p:txBody>
          <a:bodyPr/>
          <a:lstStyle/>
          <a:p>
            <a:r>
              <a:rPr lang="es-US" dirty="0" smtClean="0"/>
              <a:t>También hay tipos de pólizas Medigap especiales</a:t>
            </a:r>
          </a:p>
          <a:p>
            <a:pPr marL="174708" indent="-174708">
              <a:buFont typeface="Wingdings" panose="05000000000000000000" pitchFamily="2" charset="2"/>
              <a:buChar char="§"/>
            </a:pPr>
            <a:r>
              <a:rPr lang="es-US" dirty="0" smtClean="0"/>
              <a:t>Massachusetts, Minnesota y Wisconsin (estados exentos)</a:t>
            </a:r>
          </a:p>
          <a:p>
            <a:pPr marL="174708" indent="-174708">
              <a:buFont typeface="Wingdings" panose="05000000000000000000" pitchFamily="2" charset="2"/>
              <a:buChar char="§"/>
            </a:pPr>
            <a:r>
              <a:rPr lang="es-US" dirty="0" smtClean="0"/>
              <a:t>Medicare SELECT</a:t>
            </a:r>
            <a:endParaRPr lang="es-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6206635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5" name="Rectangle 3"/>
          <p:cNvSpPr>
            <a:spLocks noGrp="1" noChangeArrowheads="1"/>
          </p:cNvSpPr>
          <p:nvPr>
            <p:ph type="body" idx="1"/>
          </p:nvPr>
        </p:nvSpPr>
        <p:spPr/>
        <p:txBody>
          <a:bodyPr/>
          <a:lstStyle/>
          <a:p>
            <a:r>
              <a:rPr lang="es-US" dirty="0" smtClean="0"/>
              <a:t>Massachusetts, Minnesota y Wisconsin son estados exentos. Esto significa que</a:t>
            </a:r>
          </a:p>
          <a:p>
            <a:pPr marL="174708" indent="-174708">
              <a:buFont typeface="Wingdings" panose="05000000000000000000" pitchFamily="2" charset="2"/>
              <a:buChar char="§"/>
            </a:pPr>
            <a:r>
              <a:rPr lang="es-US" dirty="0" smtClean="0"/>
              <a:t>Brindan diferentes tipos de pólizas Medigap que NO están identificadas con letras</a:t>
            </a:r>
          </a:p>
          <a:p>
            <a:pPr marL="174708" indent="-174708">
              <a:buFont typeface="Wingdings" panose="05000000000000000000" pitchFamily="2" charset="2"/>
              <a:buChar char="§"/>
            </a:pPr>
            <a:r>
              <a:rPr lang="es-US" dirty="0" smtClean="0"/>
              <a:t>Brindan beneficios que se comparan con las pólizas estandarizadas</a:t>
            </a:r>
          </a:p>
          <a:p>
            <a:pPr marL="174708" indent="-174708">
              <a:buFont typeface="Wingdings" panose="05000000000000000000" pitchFamily="2" charset="2"/>
              <a:buChar char="§"/>
            </a:pPr>
            <a:r>
              <a:rPr lang="es-US" dirty="0" smtClean="0"/>
              <a:t>Tienen un sistema diferente que incluye beneficios básicos ("centrales") y opcionales ("opciones adicionales") </a:t>
            </a:r>
          </a:p>
          <a:p>
            <a:pPr marL="0" marR="0" indent="0" algn="l" defTabSz="914400" rtl="0" eaLnBrk="1" fontAlgn="auto" latinLnBrk="0" hangingPunct="1">
              <a:lnSpc>
                <a:spcPct val="100000"/>
              </a:lnSpc>
              <a:spcBef>
                <a:spcPts val="600"/>
              </a:spcBef>
              <a:spcAft>
                <a:spcPts val="0"/>
              </a:spcAft>
              <a:buClrTx/>
              <a:buSzTx/>
              <a:buFontTx/>
              <a:buNone/>
              <a:tabLst/>
              <a:defRPr/>
            </a:pPr>
            <a:r>
              <a:rPr lang="es-US" dirty="0" smtClean="0"/>
              <a:t>Llame al Programa Estatal de Asistencia sobre Seguros de Salud (SHIP en inglés) (1-877-839-2675) o visite </a:t>
            </a:r>
            <a:r>
              <a:rPr lang="es-US" sz="1200" u="sng" kern="1200" dirty="0" smtClean="0">
                <a:solidFill>
                  <a:schemeClr val="tx1"/>
                </a:solidFill>
                <a:effectLst/>
                <a:latin typeface="+mn-lt"/>
                <a:hlinkClick r:id="rId3"/>
              </a:rPr>
              <a:t>shiptacenter.org/</a:t>
            </a:r>
            <a:r>
              <a:rPr lang="es-US" sz="1200" u="none" kern="1200" baseline="0" dirty="0" smtClean="0">
                <a:solidFill>
                  <a:schemeClr val="tx1"/>
                </a:solidFill>
                <a:effectLst/>
                <a:latin typeface="+mn-lt"/>
              </a:rPr>
              <a:t> para obtener más información y localizar al SHIP en su estado. Comuníquese con el Departamento Estatal de Seguros a </a:t>
            </a:r>
            <a:r>
              <a:rPr lang="es-US" sz="1200" u="sng" kern="1200" dirty="0" smtClean="0">
                <a:solidFill>
                  <a:schemeClr val="tx1"/>
                </a:solidFill>
                <a:effectLst/>
                <a:latin typeface="+mn-lt"/>
                <a:hlinkClick r:id="rId4"/>
              </a:rPr>
              <a:t>Medicare.gov/Contacts/#resources/sids</a:t>
            </a:r>
            <a:r>
              <a:rPr lang="es-US" sz="1200" u="sng" kern="1200" dirty="0" smtClean="0">
                <a:solidFill>
                  <a:schemeClr val="tx1"/>
                </a:solidFill>
                <a:effectLst/>
                <a:latin typeface="+mn-lt"/>
              </a:rPr>
              <a:t>.</a:t>
            </a:r>
            <a:endParaRPr lang="es-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600"/>
              </a:spcBef>
              <a:spcAft>
                <a:spcPts val="0"/>
              </a:spcAft>
              <a:buClrTx/>
              <a:buSzTx/>
              <a:buFontTx/>
              <a:buNone/>
              <a:tabLst/>
              <a:defRPr/>
            </a:pPr>
            <a:r>
              <a:rPr lang="es-US" dirty="0" smtClean="0"/>
              <a:t>La información sobre la cobertura ofrecida en estos estados está disponible en "Selección de una póliza Medigap: Una guía de seguro de salud para las personas con Medicare". Producto CMS n.º 02110, </a:t>
            </a:r>
            <a:r>
              <a:rPr lang="es-US" sz="1200" u="sng" kern="1200" dirty="0" smtClean="0">
                <a:solidFill>
                  <a:schemeClr val="tx1"/>
                </a:solidFill>
                <a:effectLst/>
                <a:latin typeface="+mn-lt"/>
                <a:hlinkClick r:id="rId5"/>
              </a:rPr>
              <a:t>Medicare.gov/Pubs/pdf/02110-Medicare-Medigap.guide.pdf</a:t>
            </a:r>
            <a:r>
              <a:rPr lang="es-US" dirty="0" smtClean="0"/>
              <a:t>. </a:t>
            </a:r>
          </a:p>
          <a:p>
            <a:endParaRPr lang="es-US" dirty="0" smtClean="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8244137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3"/>
          <p:cNvSpPr>
            <a:spLocks noGrp="1" noChangeArrowheads="1"/>
          </p:cNvSpPr>
          <p:nvPr>
            <p:ph type="body" idx="1"/>
          </p:nvPr>
        </p:nvSpPr>
        <p:spPr>
          <a:xfrm>
            <a:off x="535517" y="3844449"/>
            <a:ext cx="5958840" cy="5109051"/>
          </a:xfrm>
        </p:spPr>
        <p:txBody>
          <a:bodyPr/>
          <a:lstStyle/>
          <a:p>
            <a:r>
              <a:rPr lang="es-US" dirty="0" smtClean="0"/>
              <a:t>Medicare SELECT es un tipo de póliza Medigap vendida en algunos estados, que requiere que usted use los hospitales y, en algunos casos, los médicos de su red para obtener todos los beneficios del seguro (excepto en caso de emergencia). Medicare SELECT puede ser cualquiera de las pólizas Medigap estandarizadas. </a:t>
            </a:r>
          </a:p>
          <a:p>
            <a:r>
              <a:rPr lang="es-US" dirty="0" smtClean="0"/>
              <a:t>En general, estas pólizas cuestan menos que otras pólizas Medigap. Sin embargo, si no usa un hospital o médico de la red de Medicare SELECT para servicios que no sean de emergencia, deberá pagar parte o todo lo que Medicare no pague. Medicare pagará su parte de los cargos aprobados, cualquiera sea el hospital o médico que usted elija.</a:t>
            </a:r>
          </a:p>
          <a:p>
            <a:r>
              <a:rPr lang="es-US" dirty="0" smtClean="0"/>
              <a:t>Si actualmente tiene una póliza Medicare SELECT, también tiene el derecho de cambiar, en cualquier momento, a una póliza Medigap estándar vendida por la misma compañía. La póliza Medigap a la que se cambie debe ofrecerle una cobertura igual o menor que la póliza Medicare SELECT que tiene. </a:t>
            </a:r>
          </a:p>
          <a:p>
            <a:r>
              <a:rPr lang="es-US" dirty="0" smtClean="0"/>
              <a:t>Si tiene una póliza Medicare SELECT y se muda fuera del área de la póliza, usted</a:t>
            </a:r>
          </a:p>
          <a:p>
            <a:pPr marL="174708" indent="-174708">
              <a:buFont typeface="Wingdings" panose="05000000000000000000" pitchFamily="2" charset="2"/>
              <a:buChar char="§"/>
            </a:pPr>
            <a:r>
              <a:rPr lang="es-US" dirty="0" smtClean="0"/>
              <a:t>Puede comprar una póliza Medigap estandarizada a la compañía de seguros de su Medigap actual que ofrezca los mismos o menos beneficios que su póliza Medicare SELECT actual. Si hace más de 6 meses que tiene su póliza Medicare SELECT, no deberá responder preguntas médicas. </a:t>
            </a:r>
          </a:p>
          <a:p>
            <a:pPr marL="174708" indent="-174708">
              <a:buFont typeface="Wingdings" panose="05000000000000000000" pitchFamily="2" charset="2"/>
              <a:buChar char="§"/>
            </a:pPr>
            <a:r>
              <a:rPr lang="es-US" dirty="0" smtClean="0"/>
              <a:t>Tiene el derecho de emisión garantizada a comprar cualquier plan Medigap A, B, C, F, K o L que esté disponible para la venta en la mayoría de los estados en cualquier compañía de seguros. </a:t>
            </a:r>
          </a:p>
          <a:p>
            <a:pPr>
              <a:defRPr/>
            </a:pPr>
            <a:r>
              <a:rPr lang="es-US" dirty="0" smtClean="0"/>
              <a:t>Las pólizas Medicare SELECT no están disponibles en todos los estados. Para ver las opciones disponibles en su estado, llame al Departamento Estatal de Seguros. Visite </a:t>
            </a:r>
            <a:r>
              <a:rPr lang="es-US" u="sng" dirty="0" smtClean="0">
                <a:hlinkClick r:id="rId3"/>
              </a:rPr>
              <a:t>Medicare.gov/Pubs/pdf/02110-Medicare-Medigap.guide.pdf</a:t>
            </a:r>
            <a:r>
              <a:rPr lang="es-US" dirty="0" smtClean="0"/>
              <a:t> para obtener la información de contacto de su estado. También puede llamar al Programa Estatal de Asistencia sobre Seguros de Salud (SHIP en inglés) (1-877-839-2675) o visite </a:t>
            </a:r>
            <a:r>
              <a:rPr lang="es-US" sz="1200" u="sng" kern="1200" dirty="0" smtClean="0">
                <a:solidFill>
                  <a:schemeClr val="tx1"/>
                </a:solidFill>
                <a:effectLst/>
                <a:latin typeface="+mn-lt"/>
                <a:hlinkClick r:id="rId4"/>
              </a:rPr>
              <a:t>shiptacenter.org/</a:t>
            </a:r>
            <a:r>
              <a:rPr lang="es-US" sz="1200" u="none" kern="1200" baseline="0" dirty="0" smtClean="0">
                <a:solidFill>
                  <a:schemeClr val="tx1"/>
                </a:solidFill>
                <a:effectLst/>
                <a:latin typeface="+mn-lt"/>
              </a:rPr>
              <a:t> para obtener más información y localizar al SHIP en su estado. </a:t>
            </a:r>
            <a:endParaRPr lang="es-US" sz="1200" kern="1200" dirty="0" smtClean="0">
              <a:solidFill>
                <a:schemeClr val="tx1"/>
              </a:solidFill>
              <a:effectLst/>
              <a:latin typeface="+mn-lt"/>
              <a:ea typeface="+mn-ea"/>
              <a:cs typeface="+mn-cs"/>
            </a:endParaRPr>
          </a:p>
          <a:p>
            <a:endParaRPr lang="es-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0594988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3"/>
          <p:cNvSpPr>
            <a:spLocks noGrp="1" noChangeArrowheads="1"/>
          </p:cNvSpPr>
          <p:nvPr>
            <p:ph type="body" idx="1"/>
          </p:nvPr>
        </p:nvSpPr>
        <p:spPr/>
        <p:txBody>
          <a:bodyPr/>
          <a:lstStyle/>
          <a:p>
            <a:r>
              <a:rPr lang="es-US" dirty="0" smtClean="0"/>
              <a:t>Compruebe su conocimiento: pregunta 3</a:t>
            </a:r>
          </a:p>
          <a:p>
            <a:r>
              <a:rPr lang="es-US" dirty="0" smtClean="0"/>
              <a:t>¿Qué palabras hacen que la siguiente declaración sea verdad?</a:t>
            </a:r>
          </a:p>
          <a:p>
            <a:r>
              <a:rPr lang="es-US" dirty="0" smtClean="0"/>
              <a:t>“Todas las pólizas de Medigap ofrecen los mismos _______”.</a:t>
            </a:r>
          </a:p>
          <a:p>
            <a:pPr marL="232943" indent="-232943">
              <a:buFont typeface="+mj-lt"/>
              <a:buAutoNum type="alphaLcPeriod"/>
            </a:pPr>
            <a:r>
              <a:rPr lang="es-US" dirty="0" smtClean="0"/>
              <a:t>deducibles</a:t>
            </a:r>
          </a:p>
          <a:p>
            <a:pPr marL="232943" indent="-232943">
              <a:buFont typeface="+mj-lt"/>
              <a:buAutoNum type="alphaLcPeriod"/>
            </a:pPr>
            <a:r>
              <a:rPr lang="es-US" dirty="0" smtClean="0"/>
              <a:t>beneficios básicos</a:t>
            </a:r>
          </a:p>
          <a:p>
            <a:pPr marL="232943" indent="-232943">
              <a:buFont typeface="+mj-lt"/>
              <a:buAutoNum type="alphaLcPeriod"/>
            </a:pPr>
            <a:r>
              <a:rPr lang="es-US" dirty="0" smtClean="0"/>
              <a:t>beneficios de la póliza</a:t>
            </a:r>
          </a:p>
          <a:p>
            <a:pPr marL="232943" indent="-232943">
              <a:buFont typeface="+mj-lt"/>
              <a:buAutoNum type="alphaLcPeriod"/>
            </a:pPr>
            <a:r>
              <a:rPr lang="es-US" dirty="0" smtClean="0"/>
              <a:t>costos de los beneficios</a:t>
            </a:r>
          </a:p>
          <a:p>
            <a:r>
              <a:rPr lang="es-US" b="1" dirty="0" smtClean="0"/>
              <a:t>RESPUESTA: b. </a:t>
            </a:r>
            <a:r>
              <a:rPr lang="es-US" dirty="0" smtClean="0"/>
              <a:t>Cada plan Medigap estandarizado debe ofrecer los mismos beneficios básicos, cualquiera sea la compañía de seguros que lo venda. </a:t>
            </a:r>
            <a:endParaRPr lang="es-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4002670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s-US" sz="1200" b="0" i="0" u="none" strike="noStrike" kern="1200" cap="none" spc="0" normalizeH="0" baseline="0" noProof="0" dirty="0" smtClean="0">
                <a:ln>
                  <a:noFill/>
                </a:ln>
                <a:solidFill>
                  <a:prstClr val="black"/>
                </a:solidFill>
                <a:effectLst/>
                <a:uLnTx/>
                <a:uFillTx/>
                <a:latin typeface="+mn-lt"/>
              </a:rPr>
              <a:t>Las lecciones de este módulo de capacitación de Medigap analizan cómo funcionan las pólizas de Medigap con Medicare, qué cubren las pólizas de Medigap, cómo están estructuradas y cuándo se debe comprar una póliza de Medigap. </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s-US" sz="1200" b="0" i="0" u="none" strike="noStrike" kern="1200" cap="none" spc="0" normalizeH="0" baseline="0" noProof="0" dirty="0" smtClean="0">
                <a:ln>
                  <a:noFill/>
                </a:ln>
                <a:solidFill>
                  <a:prstClr val="black"/>
                </a:solidFill>
                <a:effectLst/>
                <a:uLnTx/>
                <a:uFillTx/>
                <a:latin typeface="+mn-lt"/>
              </a:rPr>
              <a:t>Los materiales, que están actualizados y listos para usar, fueron diseñados para quienes brindan información o capacitación, conocen el Programa de Medicare y les gustaría contar con información preparada para sus presentaciones. </a:t>
            </a:r>
          </a:p>
          <a:p>
            <a:r>
              <a:rPr lang="es-US" dirty="0" smtClean="0"/>
              <a:t>Este módulo fue diseñado para ser presentado a quienes brindan información y capacitación. Se puede adaptar de forma sencilla para ser presentado a personas con Medicare. </a:t>
            </a:r>
          </a:p>
          <a:p>
            <a:r>
              <a:rPr lang="es-US" dirty="0" smtClean="0"/>
              <a:t>El módulo consta de 50 diapositivas de PowerPoint con notas para el orador, actividades, 7 preguntas para evaluar el conocimiento y dos escenarios de revisión. Puede presentarse en 45 minutos, aproximadamente. Cuente con 15 minutos adicionales para el análisis, las preguntas y respuestas. Es posible que se necesite tiempo adicional para las actividades prácticas. </a:t>
            </a:r>
          </a:p>
          <a:p>
            <a:endParaRPr lang="es-US" dirty="0"/>
          </a:p>
        </p:txBody>
      </p:sp>
    </p:spTree>
    <p:extLst>
      <p:ext uri="{BB962C8B-B14F-4D97-AF65-F5344CB8AC3E}">
        <p14:creationId xmlns:p14="http://schemas.microsoft.com/office/powerpoint/2010/main" val="25536467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9" name="Rectangle 3"/>
          <p:cNvSpPr>
            <a:spLocks noGrp="1" noChangeArrowheads="1"/>
          </p:cNvSpPr>
          <p:nvPr>
            <p:ph type="body" idx="1"/>
          </p:nvPr>
        </p:nvSpPr>
        <p:spPr/>
        <p:txBody>
          <a:bodyPr/>
          <a:lstStyle/>
          <a:p>
            <a:r>
              <a:rPr lang="es-US" dirty="0" smtClean="0"/>
              <a:t>La lección 3 cubrirá</a:t>
            </a:r>
          </a:p>
          <a:p>
            <a:pPr marL="174708" indent="-174708">
              <a:buFont typeface="Wingdings" panose="05000000000000000000" pitchFamily="2" charset="2"/>
              <a:buChar char="§"/>
            </a:pPr>
            <a:r>
              <a:rPr lang="es-US" dirty="0" smtClean="0"/>
              <a:t>Costos de Medigap</a:t>
            </a:r>
          </a:p>
          <a:p>
            <a:pPr marL="174708" indent="-174708">
              <a:buFont typeface="Wingdings" panose="05000000000000000000" pitchFamily="2" charset="2"/>
              <a:buChar char="§"/>
            </a:pPr>
            <a:r>
              <a:rPr lang="es-US" dirty="0" smtClean="0"/>
              <a:t>El mejor momento para comprar una póliza Medigap</a:t>
            </a:r>
          </a:p>
          <a:p>
            <a:pPr marL="174708" indent="-174708">
              <a:buFont typeface="Wingdings" panose="05000000000000000000" pitchFamily="2" charset="2"/>
              <a:buChar char="§"/>
            </a:pPr>
            <a:r>
              <a:rPr lang="es-US" dirty="0" smtClean="0"/>
              <a:t>Cambiar de pólizas Medigap</a:t>
            </a:r>
          </a:p>
          <a:p>
            <a:pPr marL="174708" indent="-174708">
              <a:buFont typeface="Wingdings" panose="05000000000000000000" pitchFamily="2" charset="2"/>
              <a:buChar char="§"/>
            </a:pPr>
            <a:r>
              <a:rPr lang="es-US" dirty="0" smtClean="0"/>
              <a:t>Pasos para comprar una póliza Medigap</a:t>
            </a:r>
          </a:p>
          <a:p>
            <a:endParaRPr lang="es-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8126523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9" name="Rectangle 3"/>
          <p:cNvSpPr>
            <a:spLocks noGrp="1" noChangeArrowheads="1"/>
          </p:cNvSpPr>
          <p:nvPr>
            <p:ph type="body" idx="1"/>
          </p:nvPr>
        </p:nvSpPr>
        <p:spPr/>
        <p:txBody>
          <a:bodyPr/>
          <a:lstStyle/>
          <a:p>
            <a:r>
              <a:rPr lang="es-US" dirty="0" smtClean="0"/>
              <a:t>Puede haber grandes diferencias en las primas que cobran las diferentes compañías de seguros por exactamente la misma cobertura. Los costos dependen de su edad (en algunos estados), dónde vive (por ejemplo en un área urbana, rural, o código postal) y la compañía que vende la póliza. El costo de su póliza Medigap también puede depender de si la compañía de seguros: </a:t>
            </a:r>
          </a:p>
          <a:p>
            <a:pPr marL="174708" indent="-174708">
              <a:buFont typeface="Wingdings" panose="05000000000000000000" pitchFamily="2" charset="2"/>
              <a:buChar char="§"/>
            </a:pPr>
            <a:r>
              <a:rPr lang="es-US" dirty="0" smtClean="0"/>
              <a:t>Ofrece descuentos (como descuentos para mujeres, no fumadores o personas casadas; descuentos por pagos anuales; descuentos por pagar las primas mediante transferencia electrónica de fondos; o descuentos por múltiples pólizas). </a:t>
            </a:r>
          </a:p>
          <a:p>
            <a:pPr marL="174708" indent="-174708">
              <a:buFont typeface="Wingdings" panose="05000000000000000000" pitchFamily="2" charset="2"/>
              <a:buChar char="§"/>
            </a:pPr>
            <a:r>
              <a:rPr lang="es-US" dirty="0" smtClean="0"/>
              <a:t>Usa la revisión de historial médico (revisa su historial médico para decidir si acepta su solicitud, y agrega un período de espera por una afección preexistente, si la ley de su estado lo permite); o aplica una prima diferente cuando no tiene un derecho de emisión garantizado (vea las diapositivas 33-35), o si no está en el Período de Inscripción Abierta para Medigap. </a:t>
            </a:r>
          </a:p>
          <a:p>
            <a:pPr marL="174708" indent="-174708">
              <a:buFont typeface="Wingdings" panose="05000000000000000000" pitchFamily="2" charset="2"/>
              <a:buChar char="§"/>
            </a:pPr>
            <a:r>
              <a:rPr lang="es-US" dirty="0" smtClean="0"/>
              <a:t>Vende pólizas Medicare SELECT que pueden requerir que usted use ciertos proveedores. Si compra este tipo de póliza Medigap, su prima puede ser inferior. </a:t>
            </a:r>
          </a:p>
          <a:p>
            <a:pPr marL="174708" indent="-174708">
              <a:buFont typeface="Wingdings" panose="05000000000000000000" pitchFamily="2" charset="2"/>
              <a:buChar char="§"/>
            </a:pPr>
            <a:r>
              <a:rPr lang="es-US" dirty="0" smtClean="0"/>
              <a:t>Ofrece una opción de deducible alto para el Plan F de Medigap. </a:t>
            </a:r>
          </a:p>
          <a:p>
            <a:pPr lvl="2"/>
            <a:endParaRPr lang="es-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5494180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s-US" dirty="0" smtClean="0"/>
              <a:t>Las Compañías de seguros tienen 3 formas de cobrar las pólizas basándose en su edad. No todos los estados permiten los 3 tipos:</a:t>
            </a:r>
          </a:p>
          <a:p>
            <a:pPr marL="232943" lvl="1" indent="-232943">
              <a:buFont typeface="+mj-lt"/>
              <a:buAutoNum type="arabicPeriod"/>
            </a:pPr>
            <a:r>
              <a:rPr lang="es-US" b="1" dirty="0" smtClean="0"/>
              <a:t>Pólizas no relacionadas con la edad (también llamadas de calificación comunitaria)</a:t>
            </a:r>
            <a:r>
              <a:rPr lang="es-US" dirty="0" smtClean="0"/>
              <a:t>: estas pólizas cobran la misma tarifa, cualquiera sea su edad. En general, las pólizas Medigap no relacionadas con la edad son menos costosas a lo largo de su vida. Si las personas con Medicare que tienen menos de 65 tienen derecho a comprar una póliza, las primas pueden tener un precio diferente, y es posible que se cobre más. Las primas pueden aumentar debido a la inflación y a otros factores, pero no debido a la edad. </a:t>
            </a:r>
          </a:p>
          <a:p>
            <a:pPr marL="232943" lvl="1" indent="-232943">
              <a:buFont typeface="+mj-lt"/>
              <a:buAutoNum type="arabicPeriod"/>
            </a:pPr>
            <a:r>
              <a:rPr lang="es-US" b="1" dirty="0" smtClean="0"/>
              <a:t>Pólizas de calificación por edad al momento de la emisión</a:t>
            </a:r>
            <a:r>
              <a:rPr lang="es-US" dirty="0" smtClean="0"/>
              <a:t>: la prima de estas pólizas está basada en su edad cuando compra la póliza. Las primas son más bajas para los compradores más jóvenes Las primas pueden aumentar debido a la inflación y a otros factores, pero no debido a la edad. </a:t>
            </a:r>
          </a:p>
          <a:p>
            <a:pPr marL="232943" lvl="1" indent="-232943">
              <a:buFont typeface="+mj-lt"/>
              <a:buAutoNum type="arabicPeriod"/>
            </a:pPr>
            <a:r>
              <a:rPr lang="es-US" b="1" dirty="0" smtClean="0"/>
              <a:t>Pólizas de calificación por edad cumplida</a:t>
            </a:r>
            <a:r>
              <a:rPr lang="es-US" dirty="0" smtClean="0"/>
              <a:t>: las primas de estas pólizas están basadas en su edad actual. Estas pólizas suelen ser más económicas a los 65, pero las primas aumentan automáticamente a medida que pasan los años. En general, las pólizas de calificación por edad cumplida cuestan menos cuando tiene 65 que las pólizas de calificación no relacionada con la edad o las de calificación al momento de la emisión. Sin embargo, las pólizas de calificación por edad cumplida son más costosas cuando cumple entre 70 y 75 años. Las primas también pueden aumentar debido a la inflación y a otros factores. </a:t>
            </a:r>
          </a:p>
          <a:p>
            <a:pPr marL="0" lvl="1" indent="0">
              <a:buNone/>
            </a:pPr>
            <a:r>
              <a:rPr lang="es-US" dirty="0" smtClean="0"/>
              <a:t>Cuando compare primas, asegúrese de comparar el mismo Plan A-N de Medigap. </a:t>
            </a:r>
          </a:p>
          <a:p>
            <a:endParaRPr lang="es-US" dirty="0" smtClean="0"/>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26418838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2053" name="Rectangle 3"/>
          <p:cNvSpPr>
            <a:spLocks noGrp="1" noChangeArrowheads="1"/>
          </p:cNvSpPr>
          <p:nvPr>
            <p:ph type="body" idx="1"/>
          </p:nvPr>
        </p:nvSpPr>
        <p:spPr>
          <a:xfrm>
            <a:off x="535516" y="3844449"/>
            <a:ext cx="5991013" cy="4754721"/>
          </a:xfrm>
        </p:spPr>
        <p:txBody>
          <a:bodyPr/>
          <a:lstStyle/>
          <a:p>
            <a:r>
              <a:rPr lang="es-US" dirty="0" smtClean="0"/>
              <a:t>Es muy importante que comprenda su Período de Inscripción Abierta (OEP en inglés) para Medigap. El mejor momento para comprar una póliza Medigap es durante su OEP para Medigap. Este período dura 6 meses. Comienza el primer día del mes en que tiene 65 años o más </a:t>
            </a:r>
            <a:r>
              <a:rPr lang="es-US" b="1" dirty="0" smtClean="0"/>
              <a:t>y </a:t>
            </a:r>
            <a:r>
              <a:rPr lang="es-US" dirty="0" smtClean="0"/>
              <a:t>está inscrito en Medicare </a:t>
            </a:r>
            <a:r>
              <a:rPr dirty="0"/>
              <a:t/>
            </a:r>
            <a:br>
              <a:rPr dirty="0"/>
            </a:br>
            <a:r>
              <a:rPr lang="es-US" dirty="0" smtClean="0"/>
              <a:t>Parte B. Si presenta su solicitud durante su OEP para Medigap, usted puede comprar cualquier póliza Medigap que la compañía le venda, incluso si tiene problemas de salud, por el mismo precio que las personas con buena salud. Si no compra un plan dentro del período de 6 meses de OEP, las compañías de seguros pueden negar la cobertura por su afección médica.</a:t>
            </a:r>
          </a:p>
          <a:p>
            <a:r>
              <a:rPr lang="es-US" dirty="0" smtClean="0"/>
              <a:t>También es importante que comprenda que sus derechos de Medigap pueden depender de si elige inscribirse en Medicare Parte B. Si tiene 65 años o más, su OEP para Medigap comienza cuando se inscribe en la Parte B, y no se puede cambiar ni repetir. En la mayoría de los casos, tiene sentido inscribirse en la Parte B y comprar una póliza Medigap cuando es elegible para Medicare por primera vez. Esto se debe a que es posible que deba pagar una multa por inscripción tardía en la Parte B, y es posible que pierda su OEP para Medigap. Sin embargo, hay excepciones si tiene cobertura del empleador. </a:t>
            </a:r>
          </a:p>
          <a:p>
            <a:r>
              <a:rPr lang="es-US" dirty="0" smtClean="0"/>
              <a:t>Aunque que la compañía de seguros no puede hacerlo esperar para que comience su cobertura, puede hacerlo esperar en caso de una afección preexistente (ver diapositiva 25). Recuerde que para los servicios cubiertos por Medicare, Medicare Original aún cubrirá la afección, aunque la póliza Medigap no cubra los gastos de su bolsillo. Puede comprar una póliza Medigap en cualquier momento en que una compañía acceda a venderle una. </a:t>
            </a:r>
          </a:p>
          <a:p>
            <a:r>
              <a:rPr lang="es-US" b="1" dirty="0" smtClean="0"/>
              <a:t>NOTA</a:t>
            </a:r>
            <a:r>
              <a:rPr lang="es-US" dirty="0" smtClean="0"/>
              <a:t>:  Algunos estados tienen derechos adicionales de Medigap, incluso los derechos para personas con Medicare de menos de 65. </a:t>
            </a:r>
            <a:endParaRPr lang="es-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7301248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4" name="Rectangle 3"/>
          <p:cNvSpPr>
            <a:spLocks noGrp="1" noChangeArrowheads="1"/>
          </p:cNvSpPr>
          <p:nvPr>
            <p:ph type="body" idx="1"/>
          </p:nvPr>
        </p:nvSpPr>
        <p:spPr/>
        <p:txBody>
          <a:bodyPr/>
          <a:lstStyle/>
          <a:p>
            <a:r>
              <a:rPr lang="es-US" dirty="0" smtClean="0"/>
              <a:t>Si tiene una cobertura médica grupal a través de un empleador o sindicado porque usted o su cónyuge tiene un trabajo activo, es posible que desee esperar para inscribirse en Medicare Parte B. Esto se debe a que </a:t>
            </a:r>
          </a:p>
          <a:p>
            <a:pPr marL="171450" indent="-171450">
              <a:buFont typeface="Arial" panose="020B0604020202020204" pitchFamily="34" charset="0"/>
              <a:buChar char="•"/>
            </a:pPr>
            <a:r>
              <a:rPr lang="es-US" dirty="0" smtClean="0"/>
              <a:t>Los beneficios basados en el empleo actual suelen brindar una cobertura similar a la Parte B </a:t>
            </a:r>
          </a:p>
          <a:p>
            <a:pPr marL="171450" indent="-171450">
              <a:buFont typeface="Arial" panose="020B0604020202020204" pitchFamily="34" charset="0"/>
              <a:buChar char="•"/>
            </a:pPr>
            <a:r>
              <a:rPr lang="es-US" dirty="0" smtClean="0"/>
              <a:t>Estaría pagando la Parte B antes de necesitarla </a:t>
            </a:r>
          </a:p>
          <a:p>
            <a:pPr marL="171450" indent="-171450">
              <a:buFont typeface="Arial" panose="020B0604020202020204" pitchFamily="34" charset="0"/>
              <a:buChar char="•"/>
            </a:pPr>
            <a:r>
              <a:rPr lang="es-US" dirty="0" smtClean="0"/>
              <a:t>Su Período de Inscripción Abierta (OEP) para Medigap puede vencer antes de que una póliza Medigap pueda resultar útil. </a:t>
            </a:r>
          </a:p>
          <a:p>
            <a:r>
              <a:rPr lang="es-US" dirty="0" smtClean="0"/>
              <a:t>Cuando termina la cobertura del empleador, tendrá la posibilidad de inscribirse en la Parte B sin una multa por inscripción tardía, lo que significa que su OEP para Medigap comenzará cuando esté listo para aprovecharla. Si se inscribe en la Parte B mientras todavía tiene cobertura por su empleo actual, comenzará su OEP para Medigap y, a menos que compre una póliza Medigap antes de necesitarla, se perderá el OEP. Si su cónyuge todavía está trabajando y usted tiene cobertura a través de un empleador, póngase en contacto con su administrador de beneficios del empleador o del sindicato para descubrir cómo funciona su seguro con Medicare. </a:t>
            </a:r>
          </a:p>
          <a:p>
            <a:r>
              <a:rPr lang="es-US" dirty="0" smtClean="0"/>
              <a:t>Si no va a inscribirse en la Parte B debido a su empleo actual/cobertura médica grupal de su empleador, es importante que notifique a su Seguro Social que desea demorar la Parte B.</a:t>
            </a:r>
          </a:p>
          <a:p>
            <a:r>
              <a:rPr lang="es-US" b="1" dirty="0" smtClean="0"/>
              <a:t>NOTA</a:t>
            </a:r>
            <a:r>
              <a:rPr lang="es-US" dirty="0" smtClean="0"/>
              <a:t>: Recuerde que si se inscribió en la Parte B cuando tenía cobertura de su empleador, no tendrá otro OEP para Medigap cuando termine su cobertura del empleador. Para comprar una póliza Medigap debe tener Medicare Parte A </a:t>
            </a:r>
            <a:r>
              <a:rPr lang="es-US" b="1" dirty="0" smtClean="0"/>
              <a:t>y</a:t>
            </a:r>
            <a:r>
              <a:rPr lang="es-US" dirty="0" smtClean="0"/>
              <a:t> Parte B.</a:t>
            </a:r>
          </a:p>
          <a:p>
            <a:r>
              <a:rPr lang="es-US" dirty="0" smtClean="0"/>
              <a:t>Consulte la diapositiva 26 para ver información de inscripción a Medigap para personas con Enfermedad Renal en Etapa Final.</a:t>
            </a:r>
            <a:endParaRPr lang="es-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9954235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2053" name="Rectangle 3"/>
          <p:cNvSpPr>
            <a:spLocks noGrp="1" noChangeArrowheads="1"/>
          </p:cNvSpPr>
          <p:nvPr>
            <p:ph type="body" idx="1"/>
          </p:nvPr>
        </p:nvSpPr>
        <p:spPr/>
        <p:txBody>
          <a:bodyPr/>
          <a:lstStyle/>
          <a:p>
            <a:r>
              <a:rPr lang="es-US" dirty="0" smtClean="0"/>
              <a:t>Es posible que la compañía de seguros lo haga esperar para recibir cobertura relacionada con una afección preexistente (es decir, un problema que comenzó antes de la fecha de inicio de su nueva póliza de seguros) por hasta 6 meses. Esto se llama "período de espera por afección preexistente". Después de 6 meses, la póliza Medigap cubrirá la afección preexistente. </a:t>
            </a:r>
          </a:p>
          <a:p>
            <a:r>
              <a:rPr lang="es-US" dirty="0" smtClean="0"/>
              <a:t>La cobertura para una afección preexistente solo puede excluirse de una póliza Medigap si la afección se trató o diagnosticó dentro de los 6 meses previos a la fecha de inicio de la cobertura de Medigap. Esto se llama "período retrospectivo". Medicare Original seguirá cubriendo la afección, incluso si la póliza Medigap no cubre los gastos directos de su bolsillo. Usted deberá pagar el coseguro o copago de Medicare. </a:t>
            </a:r>
          </a:p>
          <a:p>
            <a:r>
              <a:rPr lang="es-US" dirty="0" smtClean="0"/>
              <a:t>Si compra una póliza Medigap durante su Período de Inscripción Abierta y lo hace para reemplazar ciertos tipos de cobertura médica denominada "cobertura acreditable" (en general, cualquier otra cobertura médica que tuviera antes de solicitar una póliza Medigap), es posible evitar o acortar este período de espera. Si tuvo al menos 6 meses de cobertura previa acreditable (sin brechas de cobertura de más de 63 días), la compañía de seguro de Medigap no puede obligarlo a esperar antes de comenzar a cubrir sus afecciones preexistentes. Puede obtener más información sobre su cobertura acreditable al revisar el Código de Reglamentos Federales, 45 CFR 146.113 en </a:t>
            </a:r>
            <a:r>
              <a:rPr lang="es-US" u="sng" dirty="0">
                <a:hlinkClick r:id="rId3"/>
              </a:rPr>
              <a:t>ecfr.gov/</a:t>
            </a:r>
            <a:r>
              <a:rPr lang="es-US" dirty="0" smtClean="0"/>
              <a:t>. </a:t>
            </a:r>
          </a:p>
          <a:p>
            <a:r>
              <a:rPr lang="es-US" dirty="0" smtClean="0"/>
              <a:t>Si compra una póliza Medigap cuando tiene un derecho de emisión garantizada, la compañía de seguros no puede usar un período de espera por condición preexistente. </a:t>
            </a:r>
            <a:endParaRPr lang="es-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5982038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Rectangle 3"/>
          <p:cNvSpPr>
            <a:spLocks noGrp="1" noChangeArrowheads="1"/>
          </p:cNvSpPr>
          <p:nvPr>
            <p:ph type="body" idx="1"/>
          </p:nvPr>
        </p:nvSpPr>
        <p:spPr>
          <a:xfrm>
            <a:off x="360257" y="3844449"/>
            <a:ext cx="6250940" cy="4985518"/>
          </a:xfrm>
        </p:spPr>
        <p:txBody>
          <a:bodyPr/>
          <a:lstStyle/>
          <a:p>
            <a:r>
              <a:rPr lang="es-US" dirty="0" smtClean="0"/>
              <a:t>Si tiene menos de 65 años y tiene Medicare por una incapacidad o Enfermedad Renal en Etapa Final (ESRD), es posible que no pueda comprar la póliza Medigap que quiere, o cualquier póliza Medigap, hasta que cumpla 65 años. La ley federal no requiere que las compañías de seguros vendan pólizas Medigap a personas menores de 65 años y elegibles para la cobertura de Medicare por el solo hecho de padecer ESRD. </a:t>
            </a:r>
          </a:p>
          <a:p>
            <a:r>
              <a:rPr lang="es-US" dirty="0" smtClean="0"/>
              <a:t>Algunas compañías de seguros pueden vender voluntariamente pólizas Medigap a personas menores de 65, aunque es probable que cuesten más que las pólizas Medigap vendidas a mayores de 65, y pueden hacer uso de la revisión de historial médico. Consulte al Departamento Estatal de Seguros para conocer los requisitos específicos de cada estado y para saber qué derechos tiene según la legislación estatal. </a:t>
            </a:r>
          </a:p>
          <a:p>
            <a:r>
              <a:rPr lang="es-US" dirty="0" smtClean="0"/>
              <a:t>Recuerde que si ya está inscrito en Medicare Parte B, tendrá un Período de Inscripción Abierta (OEP) para Medigap cuando cumpla 65 años. Es probable que tenga más opciones de pólizas Medigap y pueda pagar una prima más baja en ese momento. Durante su OEP para Medigap, las compañías de seguro no pueden negarse a venderle una póliza de Medigap debido a una incapacidad u otro problema de salud, ni cobrarle una prima más alta (en base a su estado de salud) que la que le cobran a las otras personas que tienen 65 años. </a:t>
            </a:r>
          </a:p>
          <a:p>
            <a:r>
              <a:rPr lang="es-US" dirty="0" smtClean="0"/>
              <a:t>Dado que Medicare (Parte A y/o Parte B) es cobertura acreditable, si tuvo Medicare durante más de 6 meses antes de cumplir 65 años, es posible que no tenga un período de espera por condición preexistente. </a:t>
            </a:r>
            <a:endParaRPr lang="es-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9947137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Rectangle 3"/>
          <p:cNvSpPr>
            <a:spLocks noGrp="1" noChangeArrowheads="1"/>
          </p:cNvSpPr>
          <p:nvPr>
            <p:ph type="body" idx="1"/>
          </p:nvPr>
        </p:nvSpPr>
        <p:spPr/>
        <p:txBody>
          <a:bodyPr/>
          <a:lstStyle/>
          <a:p>
            <a:r>
              <a:rPr lang="es-US" b="1" dirty="0" smtClean="0"/>
              <a:t>PASO 1: Decida qué beneficios desea, después decida cuál póliza Medigap estandarizada satisface</a:t>
            </a:r>
            <a:r>
              <a:rPr lang="es-US" dirty="0" smtClean="0"/>
              <a:t> </a:t>
            </a:r>
            <a:r>
              <a:rPr lang="es-US" b="1" dirty="0" smtClean="0"/>
              <a:t>sus necesidades</a:t>
            </a:r>
            <a:r>
              <a:rPr lang="es-US" dirty="0" smtClean="0"/>
              <a:t>. Cuando decida qué beneficios desea, piense en sus necesidades de atención médica actuales y futuras; porque es posible que no pueda cambiar entre pólizas Medigap más adelante. </a:t>
            </a:r>
          </a:p>
          <a:p>
            <a:r>
              <a:rPr lang="es-US" b="1" dirty="0" smtClean="0"/>
              <a:t>PASO 2: Busque las compañías de seguros que venden pólizas Medigap en su estado. </a:t>
            </a:r>
            <a:r>
              <a:rPr lang="es-US" dirty="0" smtClean="0"/>
              <a:t>Llame a su Programa Estatal de Asistencia sobre Seguros de Salud. Consulte si tienen una guía de compras comparativa de tarifas Medigap para su estado. Esta guía suele contener una lista con las compañías que venden pólizas Medigap en su estado, y sus costos. O llame a su Departamento Estatal de Seguros o visite </a:t>
            </a:r>
            <a:r>
              <a:rPr lang="es-US" dirty="0" smtClean="0">
                <a:hlinkClick r:id="rId3"/>
              </a:rPr>
              <a:t>Medicare.gov/find-a-plan/questions/medigap-home.aspx</a:t>
            </a:r>
            <a:r>
              <a:rPr lang="es-US" dirty="0" smtClean="0"/>
              <a:t>. Si no posee computadora, puede acercarse a la biblioteca o al centro para adultos mayores local para que lo ayuden a buscar esta información. También puede llamar al 1‑800‑MEDICARE (1-800-633-4227). TTY: 1‑877‑486‑2048. Un representante de servicio al cliente lo ayudará. </a:t>
            </a:r>
          </a:p>
          <a:p>
            <a:r>
              <a:rPr lang="es-US" b="1" dirty="0" smtClean="0"/>
              <a:t>PASO 3: Llame a las compañías de seguros que venden las pólizas Medigap que a usted le interesan y compare costos. </a:t>
            </a:r>
            <a:r>
              <a:rPr lang="es-US" dirty="0" smtClean="0"/>
              <a:t>Use la lista de verificación en "Selección de una póliza Medigap: Una guía de seguro de salud para las personas con Medicare". Producto CMS n.º 02110 (ver enlace a continuación), para comparar.</a:t>
            </a:r>
          </a:p>
          <a:p>
            <a:r>
              <a:rPr lang="es-US" b="1" dirty="0" smtClean="0"/>
              <a:t>PASO 4: Compre la póliza Medigap</a:t>
            </a:r>
            <a:r>
              <a:rPr lang="es-US" dirty="0" smtClean="0"/>
              <a:t>. Una vez que decida la compañía de seguros y la póliza Medigap que desea, debe presentar su solicitud. La compañía de seguros debe darle un resumen claramente redactado de su póliza Medigap. </a:t>
            </a:r>
          </a:p>
          <a:p>
            <a:pPr marL="0" marR="0" indent="0" algn="l" defTabSz="914400" rtl="0" eaLnBrk="1" fontAlgn="auto" latinLnBrk="0" hangingPunct="1">
              <a:lnSpc>
                <a:spcPct val="100000"/>
              </a:lnSpc>
              <a:spcBef>
                <a:spcPts val="600"/>
              </a:spcBef>
              <a:spcAft>
                <a:spcPts val="0"/>
              </a:spcAft>
              <a:buClrTx/>
              <a:buSzTx/>
              <a:buFontTx/>
              <a:buNone/>
              <a:tabLst/>
              <a:defRPr/>
            </a:pPr>
            <a:r>
              <a:rPr lang="es-US" dirty="0" smtClean="0"/>
              <a:t>Estos pasos se describen con más detalle en "Selección de una póliza Medigap: Una guía de seguro de salud para las personas con Medicare". Producto CMS n.º 02110, en </a:t>
            </a:r>
            <a:r>
              <a:rPr lang="es-US" sz="1200" u="sng" kern="1200" dirty="0" smtClean="0">
                <a:solidFill>
                  <a:schemeClr val="tx1"/>
                </a:solidFill>
                <a:effectLst/>
                <a:latin typeface="+mn-lt"/>
                <a:hlinkClick r:id="rId4"/>
              </a:rPr>
              <a:t>Medicare.gov/Pubs/pdf/02110-Medicare-Medigap.guide.pdf</a:t>
            </a:r>
            <a:r>
              <a:rPr lang="es-US" dirty="0" smtClean="0"/>
              <a:t>. </a:t>
            </a:r>
            <a:endParaRPr lang="es-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656696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6" name="Rectangle 3"/>
          <p:cNvSpPr>
            <a:spLocks noGrp="1" noChangeArrowheads="1"/>
          </p:cNvSpPr>
          <p:nvPr>
            <p:ph type="body" idx="1"/>
          </p:nvPr>
        </p:nvSpPr>
        <p:spPr/>
        <p:txBody>
          <a:bodyPr/>
          <a:lstStyle/>
          <a:p>
            <a:r>
              <a:rPr lang="es-US" dirty="0" smtClean="0"/>
              <a:t>Es posible que desee cambiar de póliza Medigap si está pagando beneficios que no necesita, ahora necesita más beneficios, desea cambiar de compañía de seguros, o encuentra una póliza más económica. Si compró su póliza Medigap antes de cumplir 65 (porque tiene una incapacidad), usted obtiene un Período de Inscripción Abierta para Medigap cuando cumple 65 años si está inscrito en la Parte B. </a:t>
            </a:r>
          </a:p>
          <a:p>
            <a:r>
              <a:rPr lang="es-US" dirty="0" smtClean="0"/>
              <a:t>Si tuvo su póliza anterior por menos de 6 meses, la compañía de seguros puede hacerlo esperar y demorar la cobertura de una afección preexistente hasta por 6 meses. Si su póliza anterior tenía los mismos beneficios, y la tuvo por 6 meses o más, la nueva compañía de seguros no puede excluir su afección preexistente. Si tuvo su póliza durante menos de 6 meses, la cantidad de meses que tuvo su póliza Medigap actual se puede restar del tiempo que debe esperar antes de que su nueva póliza cubra su afección preexistente. </a:t>
            </a:r>
          </a:p>
          <a:p>
            <a:r>
              <a:rPr lang="es-US" dirty="0" smtClean="0"/>
              <a:t>Si la nueva póliza Medigap tiene un beneficio que no está en su póliza actual, la cobertura de ese beneficio aún puede demorarse hasta 6 meses, sin importar durante cuánto tiempo tuvo su póliza Medigap actual.</a:t>
            </a:r>
          </a:p>
          <a:p>
            <a:r>
              <a:rPr lang="es-US" dirty="0" smtClean="0"/>
              <a:t>Si tuvo su póliza Medigap actual durante más de 6 meses, y desea reemplazarla con una nueva con los mismos beneficios, y la compañía de seguros acepta la emisión de la nueva póliza, no pueden aplicar afecciones preexistentes, períodos de espera, períodos de eliminación ni períodos de prueba en la póliza de reemplazo. </a:t>
            </a:r>
          </a:p>
          <a:p>
            <a:endParaRPr lang="es-US" dirty="0" smtClean="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6421183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Rectangle 3"/>
          <p:cNvSpPr>
            <a:spLocks noGrp="1" noChangeArrowheads="1"/>
          </p:cNvSpPr>
          <p:nvPr>
            <p:ph type="body" idx="1"/>
          </p:nvPr>
        </p:nvSpPr>
        <p:spPr/>
        <p:txBody>
          <a:bodyPr/>
          <a:lstStyle/>
          <a:p>
            <a:r>
              <a:rPr lang="es-US" dirty="0" smtClean="0"/>
              <a:t>En la mayoría de los casos, no tendrá un derecho bajo la ley federal de cambiar pólizas Medigap a menos que una de las siguientes sea verdad:</a:t>
            </a:r>
          </a:p>
          <a:p>
            <a:pPr marL="174708" indent="-174708">
              <a:buFont typeface="Wingdings" panose="05000000000000000000" pitchFamily="2" charset="2"/>
              <a:buChar char="§"/>
            </a:pPr>
            <a:r>
              <a:rPr lang="es-US" dirty="0" smtClean="0"/>
              <a:t>No está en su Período de Inscripción Abierta para Medigap.</a:t>
            </a:r>
          </a:p>
          <a:p>
            <a:pPr marL="174708" indent="-174708">
              <a:buFont typeface="Wingdings" panose="05000000000000000000" pitchFamily="2" charset="2"/>
              <a:buChar char="§"/>
            </a:pPr>
            <a:r>
              <a:rPr lang="es-US" dirty="0" smtClean="0"/>
              <a:t>Tiene un derecho de emisión garantizada. Este es un derecho que usted tiene en determinadas situaciones cuando, por ley, las compañías de seguros deben venderle u ofrecerle una póliza Medigap. En estas situaciones, una compañía de seguros no puede negarle una póliza o ponerle condiciones en una póliza, como exclusiones por afecciones preexistentes, y no puede cobrarle más por una póliza por problemas de salud anteriores o actuales.</a:t>
            </a:r>
          </a:p>
          <a:p>
            <a:r>
              <a:rPr lang="es-US" dirty="0" smtClean="0"/>
              <a:t>Si su estado tiene requisitos más generosos, o la compañía de seguros está dispuesta a venderle una póliza Medigap, asegúrese de comparar los beneficios y las primas antes de cambiar. Si cambia, no es necesario que cancele la primera póliza Medigap hasta que haya decidido mantener la segunda. Tiene un período de prueba gratis de 30 días para decidir si desea mantener la nueva póliza. Comienza cuando obtiene la nueva póliza. Debe pagar ambas primas durante un mes.</a:t>
            </a:r>
          </a:p>
          <a:p>
            <a:r>
              <a:rPr lang="es-US" dirty="0" smtClean="0"/>
              <a:t>Usted puede cambiar en cualquier momento que una compañía de seguros esté dispuesta a venderle una póliza Medigap.</a:t>
            </a:r>
          </a:p>
          <a:p>
            <a:r>
              <a:rPr lang="es-US" b="1" dirty="0" smtClean="0"/>
              <a:t>NOTA</a:t>
            </a:r>
            <a:r>
              <a:rPr lang="es-US" dirty="0" smtClean="0"/>
              <a:t>: Si se muda fuera del área de su póliza Medicare SELECT, puede comprar una póliza estandarizada con los mismos o menos beneficios que su plan actual, o comprar un Plan A, B, C, F, K o L vendido por una compañía de seguros en su estado o en el estado al que se está mudando.</a:t>
            </a:r>
          </a:p>
          <a:p>
            <a:r>
              <a:rPr lang="es-US" dirty="0" smtClean="0"/>
              <a:t> </a:t>
            </a:r>
            <a:endParaRPr lang="es-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698003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otes Placeholder 2"/>
          <p:cNvSpPr>
            <a:spLocks noGrp="1"/>
          </p:cNvSpPr>
          <p:nvPr>
            <p:ph type="body" idx="1"/>
          </p:nvPr>
        </p:nvSpPr>
        <p:spPr/>
        <p:txBody>
          <a:bodyPr/>
          <a:lstStyle/>
          <a:p>
            <a:r>
              <a:rPr lang="es-US" dirty="0" smtClean="0"/>
              <a:t>Esta sesión debe ayudarlo a</a:t>
            </a:r>
          </a:p>
          <a:p>
            <a:pPr marL="174708" indent="-174708">
              <a:buFont typeface="Wingdings" panose="05000000000000000000" pitchFamily="2" charset="2"/>
              <a:buChar char="§"/>
            </a:pPr>
            <a:r>
              <a:rPr lang="es-US" dirty="0" smtClean="0"/>
              <a:t>Explicar qué son las pólizas Medigap</a:t>
            </a:r>
          </a:p>
          <a:p>
            <a:pPr marL="174708" indent="-174708">
              <a:buFont typeface="Wingdings" panose="05000000000000000000" pitchFamily="2" charset="2"/>
              <a:buChar char="§"/>
            </a:pPr>
            <a:r>
              <a:rPr lang="es-US" dirty="0" smtClean="0"/>
              <a:t>Reconocer los términos principales de Medigap</a:t>
            </a:r>
          </a:p>
          <a:p>
            <a:pPr marL="174708" indent="-174708">
              <a:buFont typeface="Wingdings" panose="05000000000000000000" pitchFamily="2" charset="2"/>
              <a:buChar char="§"/>
            </a:pPr>
            <a:r>
              <a:rPr lang="es-US" dirty="0" smtClean="0"/>
              <a:t>Obtener los pasos para adquirir una póliza Medigap</a:t>
            </a:r>
          </a:p>
          <a:p>
            <a:pPr marL="174708" indent="-174708">
              <a:buFont typeface="Wingdings" panose="05000000000000000000" pitchFamily="2" charset="2"/>
              <a:buChar char="§"/>
            </a:pPr>
            <a:r>
              <a:rPr lang="es-US" dirty="0" smtClean="0"/>
              <a:t>Definir cuál es el mejor momento para comprar una póliza Medigap</a:t>
            </a:r>
          </a:p>
          <a:p>
            <a:pPr marL="174708" indent="-174708">
              <a:buFont typeface="Wingdings" panose="05000000000000000000" pitchFamily="2" charset="2"/>
              <a:buChar char="§"/>
            </a:pPr>
            <a:r>
              <a:rPr lang="es-US" dirty="0" smtClean="0"/>
              <a:t>Explicar los derechos de emisión garantizada</a:t>
            </a:r>
          </a:p>
          <a:p>
            <a:pPr marL="174708" indent="-174708">
              <a:buFont typeface="Wingdings" panose="05000000000000000000" pitchFamily="2" charset="2"/>
              <a:buChar char="§"/>
            </a:pPr>
            <a:r>
              <a:rPr lang="es-US" dirty="0" smtClean="0"/>
              <a:t>Saber dónde obtener información sobre los derechos y las protecciones de Medigap</a:t>
            </a: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9113458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3"/>
          <p:cNvSpPr>
            <a:spLocks noGrp="1" noChangeArrowheads="1"/>
          </p:cNvSpPr>
          <p:nvPr>
            <p:ph type="body" idx="1"/>
          </p:nvPr>
        </p:nvSpPr>
        <p:spPr/>
        <p:txBody>
          <a:bodyPr/>
          <a:lstStyle/>
          <a:p>
            <a:r>
              <a:rPr lang="es-US" dirty="0" smtClean="0"/>
              <a:t>Compruebe su conocimiento: pregunta 4</a:t>
            </a:r>
          </a:p>
          <a:p>
            <a:r>
              <a:rPr lang="es-US" dirty="0" smtClean="0"/>
              <a:t>Si tiene menos de 65 años y tiene Medicare por una incapacidad o Enfermedad Renal en Etapa Final (ESRD), es posible que no pueda comprar una póliza Medigap hasta que cumpla 65 años.</a:t>
            </a:r>
          </a:p>
          <a:p>
            <a:pPr marL="232943" indent="-232943">
              <a:buFont typeface="+mj-lt"/>
              <a:buAutoNum type="alphaLcPeriod"/>
            </a:pPr>
            <a:r>
              <a:rPr lang="es-US" dirty="0" smtClean="0"/>
              <a:t>Verdadero</a:t>
            </a:r>
          </a:p>
          <a:p>
            <a:pPr marL="232943" indent="-232943">
              <a:buFont typeface="+mj-lt"/>
              <a:buAutoNum type="alphaLcPeriod"/>
            </a:pPr>
            <a:r>
              <a:rPr lang="es-US" dirty="0" smtClean="0"/>
              <a:t>Falso</a:t>
            </a:r>
          </a:p>
          <a:p>
            <a:r>
              <a:rPr lang="es-US" b="1" dirty="0" smtClean="0"/>
              <a:t>RESPUESTA: a. </a:t>
            </a:r>
            <a:r>
              <a:rPr lang="es-US" dirty="0" smtClean="0"/>
              <a:t>Verdadero</a:t>
            </a:r>
          </a:p>
          <a:p>
            <a:r>
              <a:rPr lang="es-US" dirty="0" smtClean="0"/>
              <a:t>Si tiene menos de 65 años y tiene Medicare por una incapacidad o ESRD, es posible que no pueda comprar la póliza Medigap que quiere, o ninguna póliza Medigap, hasta que cumpla 65 años. La ley federal no obliga a las compañías de seguro a vender pólizas Medigap a las personas de menos de 65 años. Sin embargo, algunos estados requieren que las compañías de seguros de Medigap le vendan una póliza Medigap, incluso si tiene menos de 65 años.</a:t>
            </a: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6835001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3"/>
          <p:cNvSpPr>
            <a:spLocks noGrp="1" noChangeArrowheads="1"/>
          </p:cNvSpPr>
          <p:nvPr>
            <p:ph type="body" idx="1"/>
          </p:nvPr>
        </p:nvSpPr>
        <p:spPr/>
        <p:txBody>
          <a:bodyPr/>
          <a:lstStyle/>
          <a:p>
            <a:r>
              <a:rPr lang="es-US" dirty="0" smtClean="0"/>
              <a:t>Compruebe su conocimiento: pregunta 5</a:t>
            </a:r>
          </a:p>
          <a:p>
            <a:r>
              <a:rPr lang="es-US" dirty="0" smtClean="0"/>
              <a:t>Su Período de Inscripción Abierta para Medigap comienza el primer día del mes en que </a:t>
            </a:r>
          </a:p>
          <a:p>
            <a:pPr marL="232943" indent="-232943">
              <a:buFont typeface="+mj-lt"/>
              <a:buAutoNum type="alphaLcPeriod"/>
            </a:pPr>
            <a:r>
              <a:rPr lang="es-US" dirty="0" smtClean="0"/>
              <a:t>Cumple 65</a:t>
            </a:r>
          </a:p>
          <a:p>
            <a:pPr marL="232943" indent="-232943">
              <a:buFont typeface="+mj-lt"/>
              <a:buAutoNum type="alphaLcPeriod"/>
            </a:pPr>
            <a:r>
              <a:rPr lang="es-US" dirty="0" smtClean="0"/>
              <a:t>Tiene 65 o más y está inscrito en la Parte B</a:t>
            </a:r>
          </a:p>
          <a:p>
            <a:pPr marL="232943" indent="-232943">
              <a:buFont typeface="+mj-lt"/>
              <a:buAutoNum type="alphaLcPeriod"/>
            </a:pPr>
            <a:r>
              <a:rPr lang="es-US" dirty="0" smtClean="0"/>
              <a:t>Se inscribe en la Parte A</a:t>
            </a:r>
          </a:p>
          <a:p>
            <a:pPr marL="232943" indent="-232943">
              <a:buFont typeface="+mj-lt"/>
              <a:buAutoNum type="alphaLcPeriod"/>
            </a:pPr>
            <a:r>
              <a:rPr lang="es-US" dirty="0" smtClean="0"/>
              <a:t>Tiene 65 o más y está inscrito en la Parte A</a:t>
            </a:r>
          </a:p>
          <a:p>
            <a:r>
              <a:rPr lang="es-US" b="1" dirty="0" smtClean="0"/>
              <a:t>RESPUESTA: b. </a:t>
            </a:r>
            <a:r>
              <a:rPr lang="es-US" dirty="0" smtClean="0"/>
              <a:t>Tiene 65 o más y está inscrito en la Parte B</a:t>
            </a:r>
          </a:p>
          <a:p>
            <a:r>
              <a:rPr lang="es-US" dirty="0" smtClean="0"/>
              <a:t>Su Período de Inscripción Abierta (OEP) de Medigap dura 6 meses desde el primer día del mes en que tiene 65 años o más y está inscrito en Medicare Parte B. Si presenta su solicitud durante su OEP para Medigap, usted puede comprar cualquier póliza Medigap que la compañía le venda, incluso si tiene problemas de salud, por el mismo precio que las personas con buena salud. </a:t>
            </a:r>
            <a:endParaRPr lang="es-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6043130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s-US" dirty="0" smtClean="0"/>
              <a:t>La lección 4 explica los derechos garantizados para comprar una póliza Medigap, qué pólizas tienen renovación garantizada, y cuándo puede suspender una póliza Medigap.</a:t>
            </a: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40183036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s-US" dirty="0" smtClean="0"/>
              <a:t>Los derechos de emisión garantizada son protecciones federales que usted tiene en determinadas situaciones cuando las compañías de seguros deben, por ley, venderle u ofrecerle una póliza Medigap. En estas situaciones, una compañía de seguros no puede negarle una póliza Medigap, ni aplicarle condiciones a una póliza Medigap, como exclusiones por afecciones preexistentes. Tampoco puede cobrarle más por una póliza Medigap debido a un problema de salud pasado o presente. </a:t>
            </a:r>
          </a:p>
          <a:p>
            <a:r>
              <a:rPr lang="es-US" dirty="0" smtClean="0"/>
              <a:t>En muchos casos, tiene un derecho de emisión garantizada cuando tiene otra cobertura médica que cambia de alguna manera, como cuando pierde o deja otra cobertura médica. En otros casos, tiene un "derecho de prueba" para probar un Plan Medicare Advantage y comprar una póliza Medigap si cambia de opinión. Algunos estados tienen protecciones adicionales. </a:t>
            </a:r>
          </a:p>
          <a:p>
            <a:r>
              <a:rPr lang="es-US" dirty="0" smtClean="0"/>
              <a:t>Encontrará más detalles sobre los derechos de emisión garantizada en </a:t>
            </a:r>
            <a:r>
              <a:rPr lang="es-US" u="sng" dirty="0" smtClean="0">
                <a:hlinkClick r:id="rId3"/>
              </a:rPr>
              <a:t>ssa.gov/OP_Home/ssact/title18/1882.htm</a:t>
            </a:r>
            <a:r>
              <a:rPr lang="es-US" dirty="0" smtClean="0"/>
              <a:t> (1882(s)(3)(A) de la Ley del Seguro Social).</a:t>
            </a:r>
          </a:p>
          <a:p>
            <a:r>
              <a:rPr lang="es-US" b="1" dirty="0" smtClean="0"/>
              <a:t>NOTA</a:t>
            </a:r>
            <a:r>
              <a:rPr lang="es-US" dirty="0" smtClean="0"/>
              <a:t>: Consulte el Apéndice para ver todas las situaciones.</a:t>
            </a:r>
          </a:p>
          <a:p>
            <a:endParaRPr lang="es-US" dirty="0" smtClean="0"/>
          </a:p>
          <a:p>
            <a:endParaRPr lang="es-US" dirty="0" smtClean="0"/>
          </a:p>
          <a:p>
            <a:endParaRPr lang="es-US" dirty="0" smtClean="0"/>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15765878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0" name="Rectangle 5"/>
          <p:cNvSpPr>
            <a:spLocks noGrp="1" noChangeArrowheads="1"/>
          </p:cNvSpPr>
          <p:nvPr>
            <p:ph type="body" idx="1"/>
          </p:nvPr>
        </p:nvSpPr>
        <p:spPr/>
        <p:txBody>
          <a:bodyPr/>
          <a:lstStyle/>
          <a:p>
            <a:r>
              <a:rPr lang="es-US" dirty="0" smtClean="0"/>
              <a:t>Estos son ejemplos de situaciones en las que tiene un derecho de emisión garantizada que incluye un Derecho de prueba. Si se inscribió en un Plan Medicare Advantage (MA en inglés) o Programas de Cuidado Integral para Ancianos cuando es elegible por primera vez para Medicare Parte A a los 65 años, y dentro del primer año de su inscripción decide que desea cambiar a Medicare Original, tendrá el derecho de comprar cualquier póliza Medigap que cualquier compañía de seguros venda en su estado.</a:t>
            </a:r>
          </a:p>
          <a:p>
            <a:r>
              <a:rPr lang="es-US" dirty="0" smtClean="0"/>
              <a:t>Otros derechos de emisión garantizada incluyen si tiene un Plan MA y su plan se retira de Medicare, deja de brindar atención en su área o si usted se muda fuera del área de servicio del plan. </a:t>
            </a:r>
            <a:endParaRPr lang="es-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0739676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0" name="Rectangle 5"/>
          <p:cNvSpPr>
            <a:spLocks noGrp="1" noChangeArrowheads="1"/>
          </p:cNvSpPr>
          <p:nvPr>
            <p:ph type="body" idx="1"/>
          </p:nvPr>
        </p:nvSpPr>
        <p:spPr/>
        <p:txBody>
          <a:bodyPr/>
          <a:lstStyle/>
          <a:p>
            <a:r>
              <a:rPr lang="es-US" dirty="0" smtClean="0"/>
              <a:t>Usted tiene el derecho de comprar una póliza Medigap si tiene Medicare Original y un plan de salud grupal de su empleador (incluida la cobertura de la Ley Ómnibus Consolidada de Reconciliación Presupuestaria [</a:t>
            </a:r>
            <a:r>
              <a:rPr lang="es-US" b="0" dirty="0" smtClean="0"/>
              <a:t>COBRA]</a:t>
            </a:r>
            <a:r>
              <a:rPr lang="es-US" dirty="0" smtClean="0"/>
              <a:t> o de jubilados) o cobertura médica a través del sindicato que pague después de Medicare, y termina la cobertura de dicho plan.</a:t>
            </a:r>
          </a:p>
          <a:p>
            <a:r>
              <a:rPr lang="es-US" dirty="0" smtClean="0"/>
              <a:t>También tiene el derecho de comprar una póliza Medigap si tiene una póliza Medicare SELECT y se muda fuera del área de servicio de la póliza. </a:t>
            </a: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45510088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s-US" dirty="0" smtClean="0"/>
              <a:t>Las pólizas Medigap emitidas después de 1992 tienen renovación garantizada. La compañía de seguros que emitió su plan no puede cancelar su cobertura Medigap a menos que usted deje de pagar la prima, no haya sido honesto sobre algo en la solicitud de la póliza Medigap, o que la compañía de seguros quiebre o sea insolvente. </a:t>
            </a:r>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29991582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s-US" dirty="0" smtClean="0"/>
              <a:t>Si tiene tanto Medicare como Medicaid, la mayoría de sus costos médicos están cubiertos. Medicaid es un programa federal y estatal conjunto. La cobertura varía de un estado a otro. Las personas con Medicaid pueden tener cobertura para cosas que Medicare no cubre, como cuidado de asilo y cuidado de la salud en el hogar.</a:t>
            </a:r>
          </a:p>
          <a:p>
            <a:r>
              <a:rPr lang="es-US" dirty="0" smtClean="0"/>
              <a:t>Si ya tiene Medicaid, la ley no permite que las compañías de seguros le vendan una póliza Medigap, a menos que cumpla uno de los siguientes requisitos:</a:t>
            </a:r>
          </a:p>
          <a:p>
            <a:pPr marL="174708" indent="-174708">
              <a:buFont typeface="Wingdings" panose="05000000000000000000" pitchFamily="2" charset="2"/>
              <a:buChar char="§"/>
            </a:pPr>
            <a:r>
              <a:rPr lang="es-US" dirty="0" smtClean="0"/>
              <a:t>Medicaid paga su prima de Medigap</a:t>
            </a:r>
          </a:p>
          <a:p>
            <a:pPr marL="174708" indent="-174708">
              <a:buFont typeface="Wingdings" panose="05000000000000000000" pitchFamily="2" charset="2"/>
              <a:buChar char="§"/>
            </a:pPr>
            <a:r>
              <a:rPr lang="es-US" dirty="0" smtClean="0"/>
              <a:t>Medicaid solo paga una parte o la totalidad de su prima de la Parte B de Medicare</a:t>
            </a:r>
          </a:p>
          <a:p>
            <a:r>
              <a:rPr lang="es-US" dirty="0" smtClean="0"/>
              <a:t>Recuerde que la compañía de seguros puede usar una evaluación médica previa que podría afectar la aceptación, el costo y la fecha de la cobertura.</a:t>
            </a:r>
          </a:p>
          <a:p>
            <a:r>
              <a:rPr lang="es-US" dirty="0" smtClean="0"/>
              <a:t>Hay algunas cosas que debe saber si tiene una póliza Medigap y luego es elegible para Medicaid:</a:t>
            </a:r>
          </a:p>
          <a:p>
            <a:pPr marL="174708" indent="-174708">
              <a:buFont typeface="Wingdings" panose="05000000000000000000" pitchFamily="2" charset="2"/>
              <a:buChar char="§"/>
            </a:pPr>
            <a:r>
              <a:rPr lang="es-US" dirty="0" smtClean="0"/>
              <a:t>Puede poner su póliza Medigap en espera (suspenderla) dentro de los 90 días de obtener Medicaid. </a:t>
            </a:r>
          </a:p>
          <a:p>
            <a:pPr marL="174708" indent="-174708">
              <a:buFont typeface="Wingdings" panose="05000000000000000000" pitchFamily="2" charset="2"/>
              <a:buChar char="§"/>
            </a:pPr>
            <a:r>
              <a:rPr lang="es-US" dirty="0" smtClean="0"/>
              <a:t>Puede suspender su póliza Medigap por hasta 2 años. No obstante, puede elegir mantener su póliza Medigap activa para poder consultar médicos que no aceptan Medicaid, o si deja de cumplir con los requisitos de reducción de gastos de Medicaid.</a:t>
            </a:r>
          </a:p>
          <a:p>
            <a:pPr marL="174708" indent="-174708">
              <a:buFont typeface="Wingdings" panose="05000000000000000000" pitchFamily="2" charset="2"/>
              <a:buChar char="§"/>
            </a:pPr>
            <a:r>
              <a:rPr lang="es-US" dirty="0" smtClean="0"/>
              <a:t>Al final de la suspensión puede reiniciar la póliza Medigap sin una nueva evaluación médica previa ni período de espera por condición preexistente.</a:t>
            </a:r>
          </a:p>
          <a:p>
            <a:r>
              <a:rPr lang="es-US" b="1" dirty="0" smtClean="0"/>
              <a:t>NOTA</a:t>
            </a:r>
            <a:r>
              <a:rPr lang="es-US" dirty="0" smtClean="0"/>
              <a:t>:  Si suspende una póliza Medigap que compró antes de enero de 2006, e incluía cobertura de medicamentos recetados, puede volver a tener la misma póliza Medigap, pero sin la cobertura de medicamentos recetados.</a:t>
            </a:r>
            <a:endParaRPr lang="es-US" dirty="0"/>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10360382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4" name="Rectangle 5"/>
          <p:cNvSpPr>
            <a:spLocks noGrp="1" noChangeArrowheads="1"/>
          </p:cNvSpPr>
          <p:nvPr>
            <p:ph type="body" idx="1"/>
          </p:nvPr>
        </p:nvSpPr>
        <p:spPr/>
        <p:txBody>
          <a:bodyPr/>
          <a:lstStyle/>
          <a:p>
            <a:r>
              <a:rPr lang="es-US" dirty="0" smtClean="0"/>
              <a:t>Suspender su póliza Medigap en lugar de dejarla tiene sus beneficios. Si pone su póliza Medigap en espera (la suspende), no deberá pagar sus primas de Medigap mientras está suspendida. Recuerde que su póliza Medigap no pagará beneficios mientras esté suspendida. </a:t>
            </a:r>
          </a:p>
          <a:p>
            <a:r>
              <a:rPr lang="es-US" dirty="0" smtClean="0"/>
              <a:t>Puede suspender su póliza Medigap si obtiene Medicaid. Sin embargo, no haga esto si desea atenderse con médicos que no aceptan Medicaid.</a:t>
            </a:r>
          </a:p>
          <a:p>
            <a:pPr marL="0" marR="0" indent="0" algn="l" defTabSz="914400" rtl="0" eaLnBrk="1" fontAlgn="auto" latinLnBrk="0" hangingPunct="1">
              <a:lnSpc>
                <a:spcPct val="100000"/>
              </a:lnSpc>
              <a:spcBef>
                <a:spcPts val="600"/>
              </a:spcBef>
              <a:spcAft>
                <a:spcPts val="0"/>
              </a:spcAft>
              <a:buClrTx/>
              <a:buSzTx/>
              <a:buFontTx/>
              <a:buNone/>
              <a:tabLst/>
              <a:defRPr/>
            </a:pPr>
            <a:r>
              <a:rPr lang="es-US" dirty="0" smtClean="0"/>
              <a:t>Llame a su Programa Estatal de Asistencia sobre Seguros de Salud (SHIP) (1-877-839-2675) o visite </a:t>
            </a:r>
            <a:r>
              <a:rPr lang="es-US" sz="1200" u="sng" kern="1200" dirty="0" smtClean="0">
                <a:solidFill>
                  <a:schemeClr val="tx1"/>
                </a:solidFill>
                <a:effectLst/>
                <a:latin typeface="+mn-lt"/>
                <a:hlinkClick r:id="rId3"/>
              </a:rPr>
              <a:t>shiptacenter.org/</a:t>
            </a:r>
            <a:r>
              <a:rPr lang="es-US" sz="1200" u="none" kern="1200" baseline="0" dirty="0" smtClean="0">
                <a:solidFill>
                  <a:schemeClr val="tx1"/>
                </a:solidFill>
                <a:effectLst/>
                <a:latin typeface="+mn-lt"/>
              </a:rPr>
              <a:t> para que lo ayuden a tomar la decisión. </a:t>
            </a:r>
            <a:endParaRPr lang="es-US" sz="1200" kern="1200" dirty="0" smtClean="0">
              <a:solidFill>
                <a:schemeClr val="tx1"/>
              </a:solidFill>
              <a:effectLst/>
              <a:latin typeface="+mn-lt"/>
              <a:ea typeface="+mn-ea"/>
              <a:cs typeface="+mn-cs"/>
            </a:endParaRPr>
          </a:p>
          <a:p>
            <a:r>
              <a:rPr lang="es-US" dirty="0" smtClean="0"/>
              <a:t>Si tiene preguntas sobre cómo suspender una póliza Medigap, llame a su compañía de seguros de Medigap.</a:t>
            </a:r>
          </a:p>
          <a:p>
            <a:pPr marL="0" lvl="1" indent="0">
              <a:buNone/>
            </a:pPr>
            <a:r>
              <a:rPr lang="es-US" dirty="0" smtClean="0"/>
              <a:t>Encontrará más detalles sobre el derecho de las personas con Medicaid a suspender una póliza Medigap en </a:t>
            </a:r>
            <a:r>
              <a:rPr lang="es-US" u="sng" dirty="0">
                <a:hlinkClick r:id="rId4"/>
              </a:rPr>
              <a:t>ssa.gov/OP_Home/ssact/title18/1882.htm</a:t>
            </a:r>
            <a:r>
              <a:rPr lang="es-US" dirty="0" smtClean="0"/>
              <a:t> (1882(q) (5)(A) de la Ley del Seguro Social).</a:t>
            </a:r>
            <a:endParaRPr lang="es-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59454760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s-US" dirty="0" smtClean="0"/>
              <a:t>Si tiene menos de 65 años, tiene Medicare y una póliza Medigap, usted tiene el derecho a suspender los beneficios y las primas de su póliza Medigap sin multa, mientras esté inscrito en el plan de salud grupal de su empleador (EGHP) o del de su cónyuge. Puede disfrutar de los beneficios del seguro de su empleador sin rescindir la posibilidad de recuperar su póliza Medigap cuando pierde la cobertura de su empleador. No existen límites en relación con la cantidad de tiempo en que puede suspender su póliza. </a:t>
            </a:r>
          </a:p>
          <a:p>
            <a:r>
              <a:rPr lang="es-US" dirty="0" smtClean="0"/>
              <a:t>Los estados pueden optar por ofrecer este derecho también a las personas de más de 65 años. Consulte con el Departamento Estatal de Seguros.</a:t>
            </a:r>
          </a:p>
          <a:p>
            <a:r>
              <a:rPr lang="es-US" dirty="0" smtClean="0"/>
              <a:t>Si por algún motivo usted pierde su cobertura de EGHP, puede recuperar su póliza Medigap. Lo siguiente es verdad si notifica a su compañía de seguros de Medigap que desea recuperar su póliza Medigap dentro de los 90 días de perder su cobertura de EGHP:</a:t>
            </a:r>
          </a:p>
          <a:p>
            <a:pPr marL="174708" indent="-174708">
              <a:buFont typeface="Wingdings" panose="05000000000000000000" pitchFamily="2" charset="2"/>
              <a:buChar char="§"/>
            </a:pPr>
            <a:r>
              <a:rPr lang="es-US" dirty="0" smtClean="0"/>
              <a:t>Sus beneficios y primas de Medigap comenzarán nuevamente el día en que pierde su cobertura de EGHP. </a:t>
            </a:r>
          </a:p>
          <a:p>
            <a:pPr marL="174708" indent="-174708">
              <a:buFont typeface="Wingdings" panose="05000000000000000000" pitchFamily="2" charset="2"/>
              <a:buChar char="§"/>
            </a:pPr>
            <a:r>
              <a:rPr lang="es-US" dirty="0" smtClean="0"/>
              <a:t>La póliza Medigap debe tener los mismos beneficios y primas que tendría si nunca hubiese suspendido su cobertura. </a:t>
            </a:r>
          </a:p>
          <a:p>
            <a:pPr marL="174708" indent="-174708">
              <a:buFont typeface="Wingdings" panose="05000000000000000000" pitchFamily="2" charset="2"/>
              <a:buChar char="§"/>
            </a:pPr>
            <a:r>
              <a:rPr lang="es-US" dirty="0" smtClean="0"/>
              <a:t>Su compañía de seguros de Medigap no puede negarse a cubrir atención por ninguna afección preexistente. </a:t>
            </a:r>
          </a:p>
          <a:p>
            <a:pPr marL="0" lvl="1" indent="0">
              <a:buNone/>
            </a:pPr>
            <a:r>
              <a:rPr lang="es-US" dirty="0" smtClean="0"/>
              <a:t>Encontrará más detalles sobre el derecho a suspender una póliza Medigap para las personas de menos de 65 años en </a:t>
            </a:r>
            <a:r>
              <a:rPr lang="es-US" u="sng" dirty="0">
                <a:hlinkClick r:id="rId3"/>
              </a:rPr>
              <a:t>ssa.gov/OP_Home/ssact/title18/1882.htm</a:t>
            </a:r>
            <a:r>
              <a:rPr lang="es-US" dirty="0" smtClean="0"/>
              <a:t> (1882(q) (6) de la Ley del Seguro Social).</a:t>
            </a:r>
            <a:endParaRPr lang="es-US" dirty="0"/>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24585166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s-US" dirty="0" smtClean="0"/>
              <a:t>La lección 1 brinda información básica sobre el programa Medicare y las pólizas Medigap. Analiza cómo funciona Medigap con Medicare y qué cubren estas pólizas.</a:t>
            </a:r>
          </a:p>
          <a:p>
            <a:endParaRPr lang="es-US" dirty="0"/>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75597397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3"/>
          <p:cNvSpPr>
            <a:spLocks noGrp="1" noChangeArrowheads="1"/>
          </p:cNvSpPr>
          <p:nvPr>
            <p:ph type="body" idx="1"/>
          </p:nvPr>
        </p:nvSpPr>
        <p:spPr/>
        <p:txBody>
          <a:bodyPr/>
          <a:lstStyle/>
          <a:p>
            <a:r>
              <a:rPr lang="es-US" dirty="0" smtClean="0"/>
              <a:t>Compruebe su conocimiento: pregunta 6</a:t>
            </a:r>
          </a:p>
          <a:p>
            <a:r>
              <a:rPr lang="es-US" dirty="0" smtClean="0"/>
              <a:t>Cuando tiene derechos de emisión garantizada, una compañía de seguros </a:t>
            </a:r>
          </a:p>
          <a:p>
            <a:pPr marL="232943" indent="-232943">
              <a:buFont typeface="+mj-lt"/>
              <a:buAutoNum type="alphaLcPeriod"/>
            </a:pPr>
            <a:r>
              <a:rPr lang="es-US" dirty="0" smtClean="0"/>
              <a:t>Debe venderle una póliza Medigap</a:t>
            </a:r>
          </a:p>
          <a:p>
            <a:pPr marL="232943" indent="-232943">
              <a:buFont typeface="+mj-lt"/>
              <a:buAutoNum type="alphaLcPeriod"/>
            </a:pPr>
            <a:r>
              <a:rPr lang="es-US" dirty="0" smtClean="0"/>
              <a:t>Debe cubrir todas sus afecciones preexistentes</a:t>
            </a:r>
          </a:p>
          <a:p>
            <a:pPr marL="232943" indent="-232943">
              <a:buFont typeface="+mj-lt"/>
              <a:buAutoNum type="alphaLcPeriod"/>
            </a:pPr>
            <a:r>
              <a:rPr lang="es-US" dirty="0" smtClean="0"/>
              <a:t>No puede cobrarle más por una póliza Medigap debido a problemas de salud pasados o presentes</a:t>
            </a:r>
          </a:p>
          <a:p>
            <a:pPr marL="232943" indent="-232943">
              <a:buFont typeface="+mj-lt"/>
              <a:buAutoNum type="alphaLcPeriod"/>
            </a:pPr>
            <a:r>
              <a:rPr lang="es-US" dirty="0" smtClean="0"/>
              <a:t>Todas las anteriores</a:t>
            </a:r>
          </a:p>
          <a:p>
            <a:r>
              <a:rPr lang="es-US" b="1" dirty="0" smtClean="0"/>
              <a:t>RESPUESTA: d. </a:t>
            </a:r>
            <a:r>
              <a:rPr lang="es-US" dirty="0" smtClean="0"/>
              <a:t>Todas las anteriores</a:t>
            </a:r>
          </a:p>
          <a:p>
            <a:r>
              <a:rPr lang="es-US" dirty="0" smtClean="0"/>
              <a:t>Los derechos de emisión garantizada son derechos que usted tiene en determinadas situaciones cuando las compañías de seguros están obligadas por ley a venderle u ofrecerle una póliza Medigap, incluso si tiene problemas de salud (llamados "afecciones preexistentes"). </a:t>
            </a:r>
          </a:p>
          <a:p>
            <a:r>
              <a:rPr lang="es-US" dirty="0" smtClean="0"/>
              <a:t>En estas situaciones, una compañía de seguros</a:t>
            </a:r>
          </a:p>
          <a:p>
            <a:pPr marL="171450" indent="-171450">
              <a:buFont typeface="Wingdings" panose="05000000000000000000" pitchFamily="2" charset="2"/>
              <a:buChar char="§"/>
            </a:pPr>
            <a:r>
              <a:rPr lang="es-US" dirty="0" smtClean="0"/>
              <a:t>Debe venderle una póliza Medigap</a:t>
            </a:r>
          </a:p>
          <a:p>
            <a:pPr marL="171450" indent="-171450">
              <a:buFont typeface="Wingdings" panose="05000000000000000000" pitchFamily="2" charset="2"/>
              <a:buChar char="§"/>
            </a:pPr>
            <a:r>
              <a:rPr lang="es-US" dirty="0" smtClean="0"/>
              <a:t>Debe cubrir todas sus afecciones preexistentes</a:t>
            </a:r>
          </a:p>
          <a:p>
            <a:pPr marL="171450" indent="-171450">
              <a:buFont typeface="Wingdings" panose="05000000000000000000" pitchFamily="2" charset="2"/>
              <a:buChar char="§"/>
            </a:pPr>
            <a:r>
              <a:rPr lang="es-US" dirty="0" smtClean="0"/>
              <a:t>No puede cobrarle más por una póliza Medigap debido a problemas de salud pasados o presentes</a:t>
            </a:r>
          </a:p>
        </p:txBody>
      </p:sp>
      <p:sp>
        <p:nvSpPr>
          <p:cNvPr id="5" name="Slide Image Placeholder 4"/>
          <p:cNvSpPr>
            <a:spLocks noGrp="1" noRot="1" noChangeAspect="1"/>
          </p:cNvSpPr>
          <p:nvPr>
            <p:ph type="sldImg"/>
          </p:nvPr>
        </p:nvSpPr>
        <p:spPr>
          <a:xfrm>
            <a:off x="1379538" y="485775"/>
            <a:ext cx="4181475" cy="3136900"/>
          </a:xfrm>
        </p:spPr>
      </p:sp>
    </p:spTree>
    <p:extLst>
      <p:ext uri="{BB962C8B-B14F-4D97-AF65-F5344CB8AC3E}">
        <p14:creationId xmlns:p14="http://schemas.microsoft.com/office/powerpoint/2010/main" val="16518616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3"/>
          <p:cNvSpPr>
            <a:spLocks noGrp="1" noChangeArrowheads="1"/>
          </p:cNvSpPr>
          <p:nvPr>
            <p:ph type="body" idx="1"/>
          </p:nvPr>
        </p:nvSpPr>
        <p:spPr/>
        <p:txBody>
          <a:bodyPr/>
          <a:lstStyle/>
          <a:p>
            <a:r>
              <a:rPr lang="es-US" dirty="0" smtClean="0"/>
              <a:t>Escenario de revisión 1</a:t>
            </a:r>
          </a:p>
          <a:p>
            <a:r>
              <a:rPr lang="es-US" dirty="0" smtClean="0"/>
              <a:t>Ted tiene 64 años y ha tenido Medicare durante 4 años por una incapacidad. Pudo comprar una póliza Medigap porque vive en un estado que obliga a las compañías de seguros a ofrecer una póliza Medigap a personas con Medicare que tienen menos de 65 años. ¿Qué podría cambiar cuando Ted cumpla 65 años el próximo año?</a:t>
            </a:r>
            <a:endParaRPr lang="es-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00339613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3"/>
          <p:cNvSpPr>
            <a:spLocks noGrp="1" noChangeArrowheads="1"/>
          </p:cNvSpPr>
          <p:nvPr>
            <p:ph type="body" idx="1"/>
          </p:nvPr>
        </p:nvSpPr>
        <p:spPr/>
        <p:txBody>
          <a:bodyPr/>
          <a:lstStyle/>
          <a:p>
            <a:r>
              <a:rPr lang="es-US" dirty="0" smtClean="0"/>
              <a:t>Consideraciones de la situación de revisión 1</a:t>
            </a:r>
          </a:p>
          <a:p>
            <a:r>
              <a:rPr lang="es-US" dirty="0" smtClean="0"/>
              <a:t>¿Qué podría cambiar cuando Ted cumpla 65 años el próximo año?</a:t>
            </a:r>
          </a:p>
          <a:p>
            <a:pPr marL="174708" indent="-174708">
              <a:buFont typeface="Wingdings" panose="05000000000000000000" pitchFamily="2" charset="2"/>
              <a:buChar char="§"/>
            </a:pPr>
            <a:r>
              <a:rPr lang="es-US" dirty="0" smtClean="0"/>
              <a:t>Ted tendrá un Período de Inscripción Abierta (OEP) cuando cumpla 65 años. </a:t>
            </a:r>
          </a:p>
          <a:p>
            <a:pPr marL="174708" indent="-174708">
              <a:buFont typeface="Wingdings" panose="05000000000000000000" pitchFamily="2" charset="2"/>
              <a:buChar char="§"/>
            </a:pPr>
            <a:r>
              <a:rPr lang="es-US" dirty="0" smtClean="0"/>
              <a:t>Probablemente, tenga más opciones de pólizas Medigap y pueda conseguir una prima Medigap más baja.</a:t>
            </a:r>
          </a:p>
          <a:p>
            <a:pPr marL="174708" indent="-174708">
              <a:buFont typeface="Wingdings" panose="05000000000000000000" pitchFamily="2" charset="2"/>
              <a:buChar char="§"/>
            </a:pPr>
            <a:r>
              <a:rPr lang="es-US" dirty="0" smtClean="0"/>
              <a:t>Como Ted se va a inscribir durante el OEP para Medigap, las compañías de seguros no pueden negarle ninguna póliza Medigap por su incapacidad, ni cobrarle una prima más alta de la que le cobran a otras personas de la misma edad.</a:t>
            </a:r>
          </a:p>
          <a:p>
            <a:r>
              <a:rPr lang="es-US" dirty="0" smtClean="0"/>
              <a:t>Puede evitar los períodos de espera por condiciones preexistentes si ha tenido una cobertura continua que califica, o si no se ha quedado sin cobertura de atención médica durante más de 63 días, antes de la fecha de entrada en vigencia de la póliza Medigap. Dado que Medicare (Parte A y/o Parte B) es cobertura calificada, y Ted tuvo Medicare durante más de 6 meses antes de cumplir 65 años, no tendrá un período de espera por afección preexistente.</a:t>
            </a:r>
          </a:p>
          <a:p>
            <a:r>
              <a:rPr lang="es-US" dirty="0" smtClean="0"/>
              <a:t>Supongamos que Ted solo tuvo Medicare durante 3 meses antes de cumplir 65, no tuvo ningún otro seguro médico durante más de 63 días antes de obtener Medicare y obtuvo su póliza Medigap en su OEP para Medigap. En este ejemplo, Ted podría tener un período de espera por condición preexistente de 3 meses. Durante este tiempo, la compañía de seguros de Medigap no puede negar la cobertura de los gastos directos de bolsillo de Ted por sus problemas de salud preexistentes. Medicare aún cubrirá los servicios cubiertos por Medicare que estén asociados con la condición de Ted, y él será responsable de los coseguros y copagos. Cuando finalice el período de espera por condición preexistente de 6 meses, la póliza Medigap cubrirá la condición que estaba excluida. </a:t>
            </a:r>
            <a:endParaRPr lang="es-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27068891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3"/>
          <p:cNvSpPr>
            <a:spLocks noGrp="1" noChangeArrowheads="1"/>
          </p:cNvSpPr>
          <p:nvPr>
            <p:ph type="body" idx="1"/>
          </p:nvPr>
        </p:nvSpPr>
        <p:spPr/>
        <p:txBody>
          <a:bodyPr/>
          <a:lstStyle/>
          <a:p>
            <a:r>
              <a:rPr lang="es-US" dirty="0" smtClean="0"/>
              <a:t>Escenario de revisión 2</a:t>
            </a:r>
          </a:p>
          <a:p>
            <a:r>
              <a:rPr lang="es-US" dirty="0" smtClean="0"/>
              <a:t>Sophie es una mujer sana de 67 años. Se jubiló el mes pasado y terminó su cobertura médica subsidiada por el empleador. Está inscrita en Medicare Original. Está interesada en comprar una póliza Medigap para ayudarla con los gastos directos de su bolsillo. ¿Qué debe considerar Sophie?</a:t>
            </a:r>
            <a:endParaRPr lang="es-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40252459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3"/>
          <p:cNvSpPr>
            <a:spLocks noGrp="1" noChangeArrowheads="1"/>
          </p:cNvSpPr>
          <p:nvPr>
            <p:ph type="body" idx="1"/>
          </p:nvPr>
        </p:nvSpPr>
        <p:spPr/>
        <p:txBody>
          <a:bodyPr/>
          <a:lstStyle/>
          <a:p>
            <a:r>
              <a:rPr lang="es-US" dirty="0" smtClean="0"/>
              <a:t>Consideraciones de la situación de revisión 2</a:t>
            </a:r>
          </a:p>
          <a:p>
            <a:r>
              <a:rPr lang="es-US" dirty="0" smtClean="0"/>
              <a:t>El mejor momento para que Sophie compre una póliza Medigap es durante el Período de Inscripción Abierta (OEP). Este período dura 6 meses, y comienza el primer día del mes en que tenía 65 o más y estaba inscrita en Medicare Parte B. Durante este período, Sophie tiene derechos de emisión garantizada. Las compañías de seguros deben venderle una Póliza Medigap, cubrir todas sus afecciones preexistentes, y no pueden cobrarle más por una póliza Medigap basándose en problemas de salud pasados o presentes.</a:t>
            </a:r>
          </a:p>
          <a:p>
            <a:r>
              <a:rPr lang="es-US" dirty="0" smtClean="0"/>
              <a:t>¿Qué pasaría si Sophie hubiese esperado un año para comprar una póliza Medigap?</a:t>
            </a:r>
          </a:p>
          <a:p>
            <a:r>
              <a:rPr lang="es-US" dirty="0" smtClean="0"/>
              <a:t>Después del OEP para Medigap, las compañías de seguros de Medigap pueden usar la revisión de historial médico para decidir si aceptan una solicitud y cuánto cobrar. No hay garantías de que una compañía de seguros le venderá una póliza Medigap a Sophie si no se inscribe dentro del límite permitido por las leyes federales o estatales. </a:t>
            </a:r>
            <a:endParaRPr lang="es-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25033509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2" name="Rectangle 3"/>
          <p:cNvSpPr>
            <a:spLocks noGrp="1" noChangeArrowheads="1"/>
          </p:cNvSpPr>
          <p:nvPr>
            <p:ph type="body" idx="1"/>
          </p:nvPr>
        </p:nvSpPr>
        <p:spPr/>
        <p:txBody>
          <a:bodyPr/>
          <a:lstStyle/>
          <a:p>
            <a:r>
              <a:rPr lang="es-US" dirty="0" smtClean="0"/>
              <a:t>Debe saber algunos puntos clave acerca de Medigap.</a:t>
            </a:r>
          </a:p>
          <a:p>
            <a:pPr marL="174708" indent="-174708">
              <a:buFont typeface="Wingdings" panose="05000000000000000000" pitchFamily="2" charset="2"/>
              <a:buChar char="§"/>
            </a:pPr>
            <a:r>
              <a:rPr lang="es-US" dirty="0" smtClean="0"/>
              <a:t>Para comprar una póliza Medigap, en general deberá tener Medicare Parte A y Parte B. </a:t>
            </a:r>
          </a:p>
          <a:p>
            <a:pPr marL="174708" indent="-174708">
              <a:buFont typeface="Wingdings" panose="05000000000000000000" pitchFamily="2" charset="2"/>
              <a:buChar char="§"/>
            </a:pPr>
            <a:r>
              <a:rPr lang="es-US" dirty="0" smtClean="0"/>
              <a:t>Si compra una póliza Medigap, debe seguir pagando la prima de Medicare Parte B. Usted paga una prima mensual a su compañía de seguros por su póliza Medigap.</a:t>
            </a:r>
          </a:p>
          <a:p>
            <a:pPr marL="174708" indent="-174708">
              <a:buFont typeface="Wingdings" panose="05000000000000000000" pitchFamily="2" charset="2"/>
              <a:buChar char="§"/>
            </a:pPr>
            <a:r>
              <a:rPr lang="es-US" dirty="0" smtClean="0"/>
              <a:t>Las pólizas Medigap solo cubren a personas. Su póliza no cubrirá a su cónyuge. Si su cónyuge desea cobertura de Medigap, deberá comprar su propia póliza personal.</a:t>
            </a:r>
          </a:p>
          <a:p>
            <a:pPr marL="174708" indent="-174708">
              <a:buFont typeface="Wingdings" panose="05000000000000000000" pitchFamily="2" charset="2"/>
              <a:buChar char="§"/>
            </a:pPr>
            <a:r>
              <a:rPr lang="es-US" dirty="0" smtClean="0"/>
              <a:t>Las compañías de seguros de Medigap de la mayoría de los estados solo pueden venderle una póliza Medigap estandarizada identificada con las letras A, B, C, D, F, G, K, L, M y N. Cada póliza Medigap estandarizada debe ofrecer los mismos beneficios básicos, sin importar qué compañía de seguros la venda.</a:t>
            </a:r>
          </a:p>
          <a:p>
            <a:pPr marL="174708" indent="-174708">
              <a:buFont typeface="Wingdings" panose="05000000000000000000" pitchFamily="2" charset="2"/>
              <a:buChar char="§"/>
            </a:pPr>
            <a:r>
              <a:rPr lang="es-US" dirty="0" smtClean="0"/>
              <a:t>Los costos de una póliza Medigap pueden variar según el plan que elija y la compañía a la que se lo compre.</a:t>
            </a:r>
          </a:p>
          <a:p>
            <a:pPr marL="174708" indent="-174708">
              <a:buFont typeface="Wingdings" panose="05000000000000000000" pitchFamily="2" charset="2"/>
              <a:buChar char="§"/>
            </a:pPr>
            <a:r>
              <a:rPr lang="es-US" dirty="0" smtClean="0"/>
              <a:t>En general, las pólizas Medigap cubren los costos asociados con los servicios cubiertos por Medicare Original. </a:t>
            </a:r>
          </a:p>
          <a:p>
            <a:pPr marL="174708" indent="-174708">
              <a:buFont typeface="Wingdings" panose="05000000000000000000" pitchFamily="2" charset="2"/>
              <a:buChar char="§"/>
            </a:pPr>
            <a:r>
              <a:rPr lang="es-US" dirty="0" smtClean="0"/>
              <a:t>Las pólizas Medigap no son compatibles con los Planes Medicare Advantage.</a:t>
            </a:r>
            <a:endParaRPr lang="es-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96137659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5068047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142875" y="0"/>
            <a:ext cx="6715125" cy="1362075"/>
          </a:xfrm>
          <a:prstGeom prst="rect">
            <a:avLst/>
          </a:prstGeom>
        </p:spPr>
        <p:txBody>
          <a:bodyPr lIns="94994" tIns="47498" rIns="94994" bIns="47498">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US" sz="1400" b="1" dirty="0"/>
          </a:p>
          <a:p>
            <a:r>
              <a:rPr lang="es-US" sz="1400" b="1" dirty="0" smtClean="0"/>
              <a:t>Apéndice</a:t>
            </a:r>
          </a:p>
          <a:p>
            <a:pPr algn="l"/>
            <a:endParaRPr lang="es-US" sz="1400" b="1" baseline="30000" dirty="0" smtClean="0"/>
          </a:p>
          <a:p>
            <a:pPr algn="l"/>
            <a:r>
              <a:rPr lang="es-US" sz="1400" dirty="0">
                <a:latin typeface="Calibri" panose="020F0502020204030204" pitchFamily="34" charset="0"/>
              </a:rPr>
              <a:t>Este cuadro describe las situaciones, según la ley federal, que le brindan el derecho de comprar </a:t>
            </a:r>
            <a:r>
              <a:rPr dirty="0"/>
              <a:t/>
            </a:r>
            <a:br>
              <a:rPr dirty="0"/>
            </a:br>
            <a:r>
              <a:rPr lang="es-US" sz="1400" dirty="0">
                <a:latin typeface="Calibri" panose="020F0502020204030204" pitchFamily="34" charset="0"/>
              </a:rPr>
              <a:t>una póliza, el tipo de póliza que puede comprar, y cuándo puede o debe solicitarla.</a:t>
            </a:r>
            <a:r>
              <a:rPr dirty="0"/>
              <a:t/>
            </a:r>
            <a:br>
              <a:rPr dirty="0"/>
            </a:br>
            <a:r>
              <a:rPr lang="es-US" sz="1400" dirty="0">
                <a:latin typeface="Calibri" panose="020F0502020204030204" pitchFamily="34" charset="0"/>
              </a:rPr>
              <a:t>Los estados pueden brindar derechos adicionales de emisión garantizada de Medigap.</a:t>
            </a:r>
            <a:endParaRPr lang="es-US" sz="1400" dirty="0"/>
          </a:p>
          <a:p>
            <a:pPr algn="l"/>
            <a:endParaRPr lang="es-US" sz="1400" b="1" baseline="30000" dirty="0"/>
          </a:p>
        </p:txBody>
      </p:sp>
      <p:pic>
        <p:nvPicPr>
          <p:cNvPr id="5" name="Picture 4" descr="This chart describes the situations, under federal law, that give you a right to buy&#10;a policy, the kind of policy you can buy, and when you can or must apply for it.&#10;States may provide additional Medigap guaranteed issued rights.&#10;" title="Appendix--Page 1"/>
          <p:cNvPicPr>
            <a:picLocks noChangeAspect="1"/>
          </p:cNvPicPr>
          <p:nvPr/>
        </p:nvPicPr>
        <p:blipFill rotWithShape="1">
          <a:blip r:embed="rId3"/>
          <a:srcRect l="16403" t="14963" r="58594" b="5482"/>
          <a:stretch/>
        </p:blipFill>
        <p:spPr>
          <a:xfrm>
            <a:off x="266528" y="1618555"/>
            <a:ext cx="6557900" cy="6858000"/>
          </a:xfrm>
          <a:prstGeom prst="rect">
            <a:avLst/>
          </a:prstGeom>
        </p:spPr>
      </p:pic>
      <p:sp>
        <p:nvSpPr>
          <p:cNvPr id="2" name="Notes Placeholder 1"/>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0538209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a:xfrm>
            <a:off x="152400" y="0"/>
            <a:ext cx="6675120" cy="1356360"/>
          </a:xfrm>
          <a:prstGeom prst="rect">
            <a:avLst/>
          </a:prstGeom>
        </p:spPr>
        <p:txBody>
          <a:bodyPr lIns="94994" tIns="47498" rIns="94994" bIns="47498">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US" sz="1400" b="1" dirty="0"/>
          </a:p>
          <a:p>
            <a:r>
              <a:rPr lang="es-US" sz="1400" b="1" dirty="0" smtClean="0"/>
              <a:t>Apéndice (continuación)</a:t>
            </a:r>
          </a:p>
          <a:p>
            <a:endParaRPr lang="es-US" sz="1400" b="1" dirty="0" smtClean="0"/>
          </a:p>
          <a:p>
            <a:pPr algn="l"/>
            <a:r>
              <a:rPr lang="es-US" sz="1400" dirty="0">
                <a:latin typeface="Calibri" panose="020F0502020204030204" pitchFamily="34" charset="0"/>
              </a:rPr>
              <a:t>Este cuadro describe las situaciones, según la ley federal, que le brindan el derecho de comprar </a:t>
            </a:r>
            <a:r>
              <a:rPr dirty="0"/>
              <a:t/>
            </a:r>
            <a:br>
              <a:rPr dirty="0"/>
            </a:br>
            <a:r>
              <a:rPr lang="es-US" sz="1400" dirty="0">
                <a:latin typeface="Calibri" panose="020F0502020204030204" pitchFamily="34" charset="0"/>
              </a:rPr>
              <a:t>una póliza, el tipo de póliza que puede comprar, y cuándo puede o debe solicitarla. Los estados pueden brindar derechos adicionales de emisión garantizada de Medigap.</a:t>
            </a:r>
            <a:endParaRPr lang="es-US" sz="1400" dirty="0"/>
          </a:p>
          <a:p>
            <a:pPr algn="l"/>
            <a:endParaRPr lang="es-US" sz="1400" b="1" baseline="30000" dirty="0"/>
          </a:p>
        </p:txBody>
      </p:sp>
      <p:pic>
        <p:nvPicPr>
          <p:cNvPr id="5" name="Picture 4" descr="This chart describes the situations, under federal law, that give you a right to buy&#10;a policy, the kind of policy you can buy, and when you can or must apply for it.&#10;States may provide additional Medigap guaranteed issued rights.&#10;" title="Appendix--Page 2"/>
          <p:cNvPicPr>
            <a:picLocks noChangeAspect="1"/>
          </p:cNvPicPr>
          <p:nvPr/>
        </p:nvPicPr>
        <p:blipFill rotWithShape="1">
          <a:blip r:embed="rId3"/>
          <a:srcRect l="16427" t="11482" r="58667" b="9630"/>
          <a:stretch/>
        </p:blipFill>
        <p:spPr>
          <a:xfrm>
            <a:off x="165537" y="1479551"/>
            <a:ext cx="6675377" cy="6949440"/>
          </a:xfrm>
          <a:prstGeom prst="rect">
            <a:avLst/>
          </a:prstGeom>
        </p:spPr>
      </p:pic>
    </p:spTree>
    <p:extLst>
      <p:ext uri="{BB962C8B-B14F-4D97-AF65-F5344CB8AC3E}">
        <p14:creationId xmlns:p14="http://schemas.microsoft.com/office/powerpoint/2010/main" val="424618203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73416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spcBef>
                <a:spcPts val="611"/>
              </a:spcBef>
              <a:defRPr/>
            </a:pPr>
            <a:r>
              <a:rPr lang="es-US" dirty="0" smtClean="0"/>
              <a:t>Existen 2 formas principales de obtener su cobertura Medicare, Medicare Original o los planes Medicare Advantage (MA en inglés). Usted puede decidir cómo recibe la cobertura.</a:t>
            </a:r>
          </a:p>
          <a:p>
            <a:pPr marL="234828" indent="-234828">
              <a:spcBef>
                <a:spcPts val="611"/>
              </a:spcBef>
              <a:buFont typeface="Wingdings" panose="05000000000000000000" pitchFamily="2" charset="2"/>
              <a:buChar char="§"/>
              <a:defRPr/>
            </a:pPr>
            <a:r>
              <a:rPr lang="es-US" dirty="0" smtClean="0"/>
              <a:t>En Medicare Original se incluyen la Parte A (Seguro de Hospital) y la Parte B (Seguro Médico). Puede comprar una póliza Medigap para obtener ayuda para pagar algunos costos no cubiertos por Medicare Original. También puede optar por comprar una cobertura Medicare para recetas médicas (Parte D) de un Plan Medicare para Recetas Médicas (PDP en inglés). </a:t>
            </a:r>
          </a:p>
          <a:p>
            <a:pPr marL="234828" indent="-234828">
              <a:spcBef>
                <a:spcPts val="611"/>
              </a:spcBef>
              <a:buFont typeface="Wingdings" panose="05000000000000000000" pitchFamily="2" charset="2"/>
              <a:buChar char="§"/>
            </a:pPr>
            <a:r>
              <a:rPr lang="es-US" dirty="0" smtClean="0"/>
              <a:t>Los planes MA (Parte C), como una Organización para el mantenimiento de la salud (HMO en inglés) o una Organización de proveedores preferidos (PPO en inglés), cubren los servicios y suministros de las Partes A y B. También pueden incluir la cobertura Medicare para medicamentos recetados (MA-PD). Puede agregar un plan Medicare para medicamentos recetados a un Plan Privado de Pago-por-Servicio o un Plan de Costo de Medicare si estos no proporcionan cobertura para la Parte D y puede agregarlo a un Plan de Cuenta de Ahorro Médico (MSA en inglés) de Medicare. No puede agregar un plan de la Parte D a un plan HMO o PPO de Medicare sin una cobertura de recetas médicas. </a:t>
            </a:r>
          </a:p>
          <a:p>
            <a:pPr marL="244821">
              <a:spcBef>
                <a:spcPts val="611"/>
              </a:spcBef>
            </a:pPr>
            <a:r>
              <a:rPr lang="es-US" dirty="0" smtClean="0"/>
              <a:t>Las pólizas de Medigap no funcionan con estos planes. Si se incorpora a un Plan Medicare Advantage, no puede usar una póliza del Seguro suplementario de Medicare (Medigap) para pagar por los gastos directos de su bolsillo mientras está inscrito en un Plan MA.</a:t>
            </a:r>
          </a:p>
          <a:p>
            <a:endParaRPr lang="es-US" dirty="0"/>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194659150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2875" y="814388"/>
            <a:ext cx="4184650" cy="3138487"/>
          </a:xfrm>
        </p:spPr>
      </p:sp>
      <p:sp>
        <p:nvSpPr>
          <p:cNvPr id="3" name="Notes Placeholder 2"/>
          <p:cNvSpPr>
            <a:spLocks noGrp="1"/>
          </p:cNvSpPr>
          <p:nvPr>
            <p:ph type="body" idx="1"/>
          </p:nvPr>
        </p:nvSpPr>
        <p:spPr>
          <a:xfrm>
            <a:off x="1090507" y="4134817"/>
            <a:ext cx="5164191" cy="4551074"/>
          </a:xfrm>
        </p:spPr>
        <p:txBody>
          <a:bodyPr/>
          <a:lstStyle/>
          <a:p>
            <a:pPr>
              <a:spcBef>
                <a:spcPts val="630"/>
              </a:spcBef>
            </a:pPr>
            <a:r>
              <a:rPr lang="es-US" dirty="0" smtClean="0"/>
              <a:t>Esta capacitación es brindada por el Programa de Capacitación Nacional (NTP) de los CMS.</a:t>
            </a:r>
          </a:p>
          <a:p>
            <a:pPr>
              <a:spcBef>
                <a:spcPts val="630"/>
              </a:spcBef>
              <a:defRPr/>
            </a:pPr>
            <a:r>
              <a:rPr lang="es-US" dirty="0" smtClean="0"/>
              <a:t>Para ver todos los materiales disponibles de NTP o para suscribirse a nuestra lista por correo electrónico, visite </a:t>
            </a:r>
            <a:r>
              <a:rPr lang="es-US" u="sng" dirty="0">
                <a:hlinkClick r:id="rId3"/>
              </a:rPr>
              <a:t>CMS.gov/outreach-and-education/training/CMSNationalTrainingProgram</a:t>
            </a:r>
            <a:r>
              <a:rPr lang="es-US" dirty="0" smtClean="0"/>
              <a:t>. </a:t>
            </a:r>
          </a:p>
          <a:p>
            <a:pPr>
              <a:spcBef>
                <a:spcPts val="630"/>
              </a:spcBef>
              <a:defRPr/>
            </a:pPr>
            <a:r>
              <a:rPr lang="es-US" dirty="0" smtClean="0"/>
              <a:t>Comuníquese con nosotros a </a:t>
            </a:r>
            <a:r>
              <a:rPr lang="es-US" dirty="0">
                <a:hlinkClick r:id="rId4"/>
              </a:rPr>
              <a:t>training@cms.hhs.gov</a:t>
            </a:r>
            <a:r>
              <a:rPr lang="es-US" dirty="0" smtClean="0"/>
              <a:t>. </a:t>
            </a:r>
          </a:p>
          <a:p>
            <a:pPr>
              <a:spcBef>
                <a:spcPts val="630"/>
              </a:spcBef>
              <a:defRPr/>
            </a:pPr>
            <a:r>
              <a:rPr lang="es-US" dirty="0" smtClean="0"/>
              <a:t>Síganos @CMSGov #CMSNTP.</a:t>
            </a:r>
            <a:endParaRPr lang="es-US" dirty="0"/>
          </a:p>
        </p:txBody>
      </p:sp>
    </p:spTree>
    <p:extLst>
      <p:ext uri="{BB962C8B-B14F-4D97-AF65-F5344CB8AC3E}">
        <p14:creationId xmlns:p14="http://schemas.microsoft.com/office/powerpoint/2010/main" val="3086566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s-US" dirty="0" smtClean="0"/>
              <a:t>Una póliza de Asegurador Suplementario de Medicare (a menudo llamada Medigap) es un seguro médico privado diseñado para ser un suplemento de Medicare Original. Esto significa que ayuda a pagar algunos costos médicos no cubiertos por Medicare Original (como copagos, coseguros y deducibles). Estas son "brechas" en la cobertura de Medicare. Si tiene Medicare Original y una póliza Medigap, Medicare pagará su parte de los montos aprobados por Medicare de los costos médicos cubiertos. Luego su póliza Medigap paga su parte. </a:t>
            </a:r>
          </a:p>
          <a:p>
            <a:r>
              <a:rPr lang="es-US" dirty="0" smtClean="0"/>
              <a:t>Las pólizas Medigap cubren a una sola persona. Si usted y su cónyuge quieren tener cobertura Medigap necesitarán tener dos pólizas Medigap separadas.</a:t>
            </a: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39774842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s-US" dirty="0" smtClean="0"/>
              <a:t>En esta tabla se muestra una comparación directa entre las diferencias de las pólizas Medigap y los planes Medicare Advantage (MA).</a:t>
            </a:r>
          </a:p>
          <a:p>
            <a:pPr marL="174708" indent="-174708">
              <a:buFont typeface="Wingdings" panose="05000000000000000000" pitchFamily="2" charset="2"/>
              <a:buChar char="§"/>
            </a:pPr>
            <a:r>
              <a:rPr lang="es-US" dirty="0" smtClean="0"/>
              <a:t>Ambas las ofrecen compañías privadas. </a:t>
            </a:r>
          </a:p>
          <a:p>
            <a:pPr marL="174708" indent="-174708">
              <a:buFont typeface="Wingdings" panose="05000000000000000000" pitchFamily="2" charset="2"/>
              <a:buChar char="§"/>
            </a:pPr>
            <a:r>
              <a:rPr lang="es-US" dirty="0" smtClean="0"/>
              <a:t>Medigap debe respetar las leyes estatales y federales, pero la supervisión diaria de las pólizas Medigap estandarizadas es responsabilidad de los estados. Medicare debe aprobar los planes MA.</a:t>
            </a:r>
          </a:p>
          <a:p>
            <a:pPr marL="174708" indent="-174708">
              <a:buFont typeface="Wingdings" panose="05000000000000000000" pitchFamily="2" charset="2"/>
              <a:buChar char="§"/>
            </a:pPr>
            <a:r>
              <a:rPr lang="es-US" dirty="0" smtClean="0"/>
              <a:t>Medigap solo es compatible con Medicare Original. Los planes MA no son compatibles con las pólizas Medigap. Si se incorpora a un Plan MA, no puede usar la póliza Medigap para pagar por los gastos directos de su bolsillo que tiene en el Plan MA.</a:t>
            </a:r>
          </a:p>
          <a:p>
            <a:pPr marL="174708" indent="-174708">
              <a:buFont typeface="Wingdings" panose="05000000000000000000" pitchFamily="2" charset="2"/>
              <a:buChar char="§"/>
            </a:pPr>
            <a:r>
              <a:rPr lang="es-US" dirty="0" smtClean="0"/>
              <a:t>Medicare Original paga gran parte de los servicios y suministros de la atención médica, pero no todos. Las compañías de seguros privadas venden pólizas Medigap para ayudar a pagar parte de los gastos directos de bolsillo ("faltas") que Medicare Original no cubre. Las pólizas Medigap no pagan las primas de Medicare. La mayoría de las pólizas Medigap no cubren los gastos directos de su bolsillo. Si desea cobertura de medicamentos recetados deberá considerar unirse a un plan de la Parte D. Es posible que ciertas pólizas anteriores (que ya no se venden) hayan incluido parte de la cobertura de gastos por medicamentos (Plan I). Los planes MA cubren los servicios cubiertos de las Partes A y B, pueden incluir la Parte D y es posible que ofrezcan cobertura extra, como dental, de la vista, de la audición y programas de bienestar.</a:t>
            </a:r>
          </a:p>
          <a:p>
            <a:pPr marL="174708" indent="-174708">
              <a:buFont typeface="Wingdings" panose="05000000000000000000" pitchFamily="2" charset="2"/>
              <a:buChar char="§"/>
            </a:pPr>
            <a:r>
              <a:rPr lang="es-US" dirty="0" smtClean="0"/>
              <a:t>En ambos casos, debe tener la Parte A y la Parte B para inscribirse.</a:t>
            </a:r>
          </a:p>
          <a:p>
            <a:pPr marL="174708" indent="-174708">
              <a:buFont typeface="Wingdings" panose="05000000000000000000" pitchFamily="2" charset="2"/>
              <a:buChar char="§"/>
            </a:pPr>
            <a:r>
              <a:rPr lang="es-US" dirty="0" smtClean="0"/>
              <a:t>Pagará una prima por la póliza Medigap o el plan MA, como también la prima de la Parte B.</a:t>
            </a:r>
          </a:p>
          <a:p>
            <a:pPr marL="174708" indent="-174708">
              <a:buFont typeface="Wingdings" panose="05000000000000000000" pitchFamily="2" charset="2"/>
              <a:buChar char="§"/>
            </a:pPr>
            <a:r>
              <a:rPr lang="es-US" dirty="0" smtClean="0"/>
              <a:t>Si ya tiene un Plan MA, es ilegal que le vendan una póliza Medigap, a menos que se desafilie de su Plan MA para regresar a Medicare Original. </a:t>
            </a:r>
            <a:endParaRPr lang="es-US" dirty="0"/>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35756991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indent="-118273">
              <a:spcBef>
                <a:spcPts val="634"/>
              </a:spcBef>
              <a:defRPr/>
            </a:pPr>
            <a:r>
              <a:rPr lang="es-US" dirty="0" smtClean="0"/>
              <a:t>Además de las primas, en Original Medicare debe pagar otros costos. Por ello, en 2017 usted paga lo siguiente para los servicios cubiertos de la Parte A:</a:t>
            </a:r>
          </a:p>
          <a:p>
            <a:pPr marL="175956" indent="-175956">
              <a:spcBef>
                <a:spcPts val="634"/>
              </a:spcBef>
              <a:buFont typeface="Wingdings" pitchFamily="2" charset="2"/>
              <a:buChar char="§"/>
            </a:pPr>
            <a:r>
              <a:rPr lang="es-US" dirty="0" smtClean="0"/>
              <a:t>Internaciones</a:t>
            </a:r>
          </a:p>
          <a:p>
            <a:pPr marL="383442" lvl="1" indent="-181825">
              <a:spcBef>
                <a:spcPts val="634"/>
              </a:spcBef>
              <a:buFont typeface="Arial" panose="020B0604020202020204" pitchFamily="34" charset="0"/>
              <a:buChar char="•"/>
              <a:defRPr/>
            </a:pPr>
            <a:r>
              <a:rPr lang="es-US" dirty="0" smtClean="0"/>
              <a:t>$1,316 de deducible y ningún copago para los días 1 a 60 de cada período de beneficios. </a:t>
            </a:r>
          </a:p>
          <a:p>
            <a:pPr marL="383442" lvl="1" indent="-181825">
              <a:spcBef>
                <a:spcPts val="634"/>
              </a:spcBef>
              <a:buFont typeface="Arial" panose="020B0604020202020204" pitchFamily="34" charset="0"/>
              <a:buChar char="•"/>
              <a:defRPr/>
            </a:pPr>
            <a:r>
              <a:rPr lang="es-US" dirty="0" smtClean="0"/>
              <a:t>$329 por día para los días 61 a 90 de cada período de beneficios. </a:t>
            </a:r>
          </a:p>
          <a:p>
            <a:pPr marL="383442" lvl="1" indent="-181825">
              <a:spcBef>
                <a:spcPts val="634"/>
              </a:spcBef>
              <a:buFont typeface="Arial" panose="020B0604020202020204" pitchFamily="34" charset="0"/>
              <a:buChar char="•"/>
              <a:defRPr/>
            </a:pPr>
            <a:r>
              <a:rPr lang="es-US" dirty="0" smtClean="0"/>
              <a:t>$658 por día para los días 91 a 150 (60 días de reserva por vida). </a:t>
            </a:r>
          </a:p>
          <a:p>
            <a:pPr marL="579917" lvl="2" indent="-181224">
              <a:spcBef>
                <a:spcPts val="634"/>
              </a:spcBef>
              <a:buSzPct val="50000"/>
              <a:buFont typeface="Wingdings" panose="05000000000000000000" pitchFamily="2" charset="2"/>
              <a:buChar char="q"/>
            </a:pPr>
            <a:r>
              <a:rPr lang="es-US" dirty="0" smtClean="0"/>
              <a:t>En Medicare Original, estos son días adicionales que Medicare pagará cuando usted está en un hospital durante más de 90 días. Usted tiene hasta 60 días de reserva que puede utilizar durante su vida. Por cada día de reserva por día, Medicare paga todos los costos cubiertos, excepto el coseguro diario. </a:t>
            </a:r>
            <a:endParaRPr lang="es-US" baseline="0" dirty="0" smtClean="0"/>
          </a:p>
          <a:p>
            <a:pPr marL="181825" indent="-181825">
              <a:spcBef>
                <a:spcPts val="634"/>
              </a:spcBef>
              <a:buFont typeface="Wingdings" panose="05000000000000000000" pitchFamily="2" charset="2"/>
              <a:buChar char="§"/>
              <a:defRPr/>
            </a:pPr>
            <a:r>
              <a:rPr lang="es-US" dirty="0" smtClean="0"/>
              <a:t>Centro de enfermería especializada: sin coseguro por los días 1-20, $164.50 por día por los días 21-100, y todos los gastos después de los 100 días.</a:t>
            </a:r>
          </a:p>
          <a:p>
            <a:pPr marL="181825" indent="-181825">
              <a:spcBef>
                <a:spcPts val="634"/>
              </a:spcBef>
              <a:buFont typeface="Wingdings" panose="05000000000000000000" pitchFamily="2" charset="2"/>
              <a:buChar char="§"/>
              <a:defRPr/>
            </a:pPr>
            <a:r>
              <a:rPr lang="es-US" dirty="0" smtClean="0"/>
              <a:t>Coseguro y copago de cuidado de hospicio</a:t>
            </a:r>
          </a:p>
          <a:p>
            <a:pPr marL="383442" lvl="1" indent="-181825">
              <a:spcBef>
                <a:spcPts val="634"/>
              </a:spcBef>
              <a:buFont typeface="Arial" panose="020B0604020202020204" pitchFamily="34" charset="0"/>
              <a:buChar char="•"/>
              <a:defRPr/>
            </a:pPr>
            <a:r>
              <a:rPr lang="es-US" dirty="0" smtClean="0"/>
              <a:t>Cuidado de relevo: 5% del monto aprobado por Medicare para el cuidado de relevo de hospitalización (coseguro).</a:t>
            </a:r>
          </a:p>
          <a:p>
            <a:pPr marL="383442" lvl="1" indent="-181825">
              <a:spcBef>
                <a:spcPts val="634"/>
              </a:spcBef>
              <a:buFont typeface="Arial" panose="020B0604020202020204" pitchFamily="34" charset="0"/>
              <a:buChar char="•"/>
              <a:defRPr/>
            </a:pPr>
            <a:r>
              <a:rPr lang="es-US" dirty="0" smtClean="0"/>
              <a:t>Medicamentos recetados para pacientes ambulatorios: un copago de hasta $5 por receta para medicamentos recetados para pacientes ambulatorios para el abordaje del dolor y los síntomas.</a:t>
            </a: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12039387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535517" y="3844449"/>
            <a:ext cx="5958840" cy="5101431"/>
          </a:xfrm>
        </p:spPr>
        <p:txBody>
          <a:bodyPr/>
          <a:lstStyle/>
          <a:p>
            <a:pPr>
              <a:spcBef>
                <a:spcPts val="642"/>
              </a:spcBef>
              <a:defRPr/>
            </a:pPr>
            <a:r>
              <a:rPr lang="es-US" dirty="0" smtClean="0"/>
              <a:t>Por ello, en 2017 pagará lo siguiente para los servicios necesarios por razones médicas de la Parte B:</a:t>
            </a:r>
          </a:p>
          <a:p>
            <a:pPr marL="181825" indent="-181825">
              <a:spcBef>
                <a:spcPts val="642"/>
              </a:spcBef>
              <a:buFont typeface="Wingdings" panose="05000000000000000000" pitchFamily="2" charset="2"/>
              <a:buChar char="§"/>
              <a:defRPr/>
            </a:pPr>
            <a:r>
              <a:rPr lang="es-US" dirty="0" smtClean="0"/>
              <a:t>El deducible anual para la Parte B es de $183 en 2017. Si tiene Medicare Original, pagará el deducible de la Parte B, que es la cantidad que una persona debe pagar por cuidado de la salud cada año calendario antes de que Medicare comience a pagar. Esta cantidad puede cambiar cada año en enero. Es decir que debe pagar los primeros $183 de sus facturas médicas aprobadas por Medicare en 2017 antes de que la Parte B comience a pagar por su atención. </a:t>
            </a:r>
          </a:p>
          <a:p>
            <a:pPr marL="181825" indent="-181825">
              <a:spcBef>
                <a:spcPts val="642"/>
              </a:spcBef>
              <a:buFont typeface="Wingdings" panose="05000000000000000000" pitchFamily="2" charset="2"/>
              <a:buChar char="§"/>
              <a:defRPr/>
            </a:pPr>
            <a:r>
              <a:rPr lang="es-US" dirty="0" smtClean="0"/>
              <a:t>Por lo general, el coseguro para los servicios de la Parte B es el 20% para la mayoría de los servicios cubiertos para los proveedores que acepten las asignaciones.</a:t>
            </a:r>
          </a:p>
          <a:p>
            <a:pPr marL="181825" indent="-181825">
              <a:spcBef>
                <a:spcPts val="642"/>
              </a:spcBef>
              <a:buFont typeface="Wingdings" panose="05000000000000000000" pitchFamily="2" charset="2"/>
              <a:buChar char="§"/>
              <a:defRPr/>
            </a:pPr>
            <a:r>
              <a:rPr lang="es-US" dirty="0" smtClean="0"/>
              <a:t>Algunos servicios preventivos no tienen coseguro y el deducible de la Parte B no se aplicará siempre y cuando el proveedor acepte la asignación. Una asignación es que su médico, o proveedor acuerden recibir el pago directamente de Medicare, acepten recibir el monto aprobado por Medicare como pago por los servicios cubiertos y acuerden no facturarle a usted otra cosa que no sea el deducible o coseguro de Medicare. </a:t>
            </a:r>
          </a:p>
          <a:p>
            <a:pPr marL="181825" indent="-181825">
              <a:spcBef>
                <a:spcPts val="642"/>
              </a:spcBef>
              <a:buFont typeface="Wingdings" panose="05000000000000000000" pitchFamily="2" charset="2"/>
              <a:buChar char="§"/>
              <a:defRPr/>
            </a:pPr>
            <a:r>
              <a:rPr lang="es-US" dirty="0" smtClean="0"/>
              <a:t>Usted paga 20% por servicios de salud mental ambulatorios (consultas al médico u otro proveedor del cuidado de la salud para recibir un diagnóstico de su afección, o supervisar o modificar las recetas, o para el tratamiento ambulatorio de su afección [por ejemplo, orientación o psicoterapia] para proveedores que acepten la asignación). </a:t>
            </a:r>
          </a:p>
          <a:p>
            <a:pPr marL="0" marR="0" indent="0" algn="l" defTabSz="914400" rtl="0" eaLnBrk="1" fontAlgn="auto" latinLnBrk="0" hangingPunct="1">
              <a:lnSpc>
                <a:spcPct val="100000"/>
              </a:lnSpc>
              <a:spcBef>
                <a:spcPts val="611"/>
              </a:spcBef>
              <a:spcAft>
                <a:spcPts val="0"/>
              </a:spcAft>
              <a:buClrTx/>
              <a:buSzTx/>
              <a:buFontTx/>
              <a:buNone/>
              <a:tabLst/>
              <a:defRPr/>
            </a:pPr>
            <a:r>
              <a:rPr lang="es-US" dirty="0" smtClean="0"/>
              <a:t>También debe pagar una prima por la Parte B cada mes. En 2017, el monto estándar de la prima de la Parte B es de $134 (o más según su ingreso). Sin embargo, la mayoría de las personas que obtienen beneficios del Seguro Social pagarán $109 (en promedio). Esto se debe a que la prima de la Parte B aumentó más que el ajuste del costo de vida (COLA en inglés) para los beneficios del Seguro Social del año 2017. Visite </a:t>
            </a:r>
            <a:r>
              <a:rPr lang="es-US" sz="1200" u="sng" kern="1200" dirty="0" smtClean="0">
                <a:solidFill>
                  <a:schemeClr val="tx1"/>
                </a:solidFill>
                <a:effectLst/>
                <a:latin typeface="+mn-lt"/>
                <a:hlinkClick r:id="rId3"/>
              </a:rPr>
              <a:t>medicare.gov/your-medicare-costs/costs-at-a-glance/costs-at-glance.html</a:t>
            </a:r>
            <a:r>
              <a:rPr lang="es-US" sz="1200" u="none" kern="1200" baseline="0" dirty="0" smtClean="0">
                <a:solidFill>
                  <a:schemeClr val="tx1"/>
                </a:solidFill>
                <a:effectLst/>
                <a:latin typeface="+mn-lt"/>
              </a:rPr>
              <a:t> para obtener información detallada sobre los costos de Medicare.</a:t>
            </a:r>
            <a:endParaRPr lang="es-US" dirty="0" smtClean="0"/>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2188086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4500"/>
            </a:lvl1pPr>
          </a:lstStyle>
          <a:p>
            <a:r>
              <a:rPr lang="en-US" dirty="0"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Tree>
    <p:extLst>
      <p:ext uri="{BB962C8B-B14F-4D97-AF65-F5344CB8AC3E}">
        <p14:creationId xmlns:p14="http://schemas.microsoft.com/office/powerpoint/2010/main" val="2048620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septiembre de 2017</a:t>
            </a:r>
            <a:endParaRPr lang="en-US" dirty="0"/>
          </a:p>
        </p:txBody>
      </p:sp>
      <p:sp>
        <p:nvSpPr>
          <p:cNvPr id="6" name="Footer Placeholder 5"/>
          <p:cNvSpPr>
            <a:spLocks noGrp="1"/>
          </p:cNvSpPr>
          <p:nvPr>
            <p:ph type="ftr" sz="quarter" idx="11"/>
          </p:nvPr>
        </p:nvSpPr>
        <p:spPr/>
        <p:txBody>
          <a:bodyPr/>
          <a:lstStyle/>
          <a:p>
            <a:r>
              <a:rPr lang="es-ES" smtClean="0"/>
              <a:t>Pólizas del Asegurador Suplementario de Medicare (Medigap)</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945641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015 Two Content Slid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12900"/>
            <a:ext cx="4038600" cy="4648200"/>
          </a:xfrm>
          <a:ln>
            <a:noFill/>
          </a:ln>
        </p:spPr>
        <p:txBody>
          <a:bodyPr/>
          <a:lstStyle>
            <a:lvl1pPr>
              <a:buClrTx/>
              <a:defRPr sz="1950" b="1"/>
            </a:lvl1pPr>
            <a:lvl2pPr>
              <a:defRPr sz="1800" b="0"/>
            </a:lvl2pPr>
            <a:lvl3pPr>
              <a:defRPr sz="1800" b="0"/>
            </a:lvl3pPr>
            <a:lvl4pPr>
              <a:defRPr sz="1800" b="0"/>
            </a:lvl4pPr>
            <a:lvl5pPr>
              <a:defRPr sz="1800" b="0"/>
            </a:lvl5pPr>
            <a:lvl6pPr>
              <a:defRPr sz="1350"/>
            </a:lvl6pPr>
            <a:lvl7pPr>
              <a:defRPr sz="1350"/>
            </a:lvl7pPr>
            <a:lvl8pPr>
              <a:defRPr sz="1350"/>
            </a:lvl8pPr>
            <a:lvl9pPr>
              <a:defRPr sz="135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24400" y="1612900"/>
            <a:ext cx="3962400" cy="4648200"/>
          </a:xfrm>
          <a:ln>
            <a:noFill/>
          </a:ln>
        </p:spPr>
        <p:txBody>
          <a:bodyPr/>
          <a:lstStyle>
            <a:lvl1pPr>
              <a:buClrTx/>
              <a:defRPr sz="1950" b="1"/>
            </a:lvl1pPr>
            <a:lvl2pPr>
              <a:defRPr sz="1800" b="0"/>
            </a:lvl2pPr>
            <a:lvl3pPr>
              <a:defRPr sz="1800" b="0"/>
            </a:lvl3pPr>
            <a:lvl4pPr>
              <a:defRPr sz="1800" b="0"/>
            </a:lvl4pPr>
            <a:lvl5pPr>
              <a:defRPr sz="1800" b="0"/>
            </a:lvl5pPr>
            <a:lvl6pPr>
              <a:defRPr sz="1350"/>
            </a:lvl6pPr>
            <a:lvl7pPr>
              <a:defRPr sz="1350"/>
            </a:lvl7pPr>
            <a:lvl8pPr>
              <a:defRPr sz="1350"/>
            </a:lvl8pPr>
            <a:lvl9pPr>
              <a:defRPr sz="135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4"/>
          <p:cNvSpPr>
            <a:spLocks noGrp="1"/>
          </p:cNvSpPr>
          <p:nvPr>
            <p:ph type="title"/>
          </p:nvPr>
        </p:nvSpPr>
        <p:spPr>
          <a:xfrm>
            <a:off x="0" y="0"/>
            <a:ext cx="9144000" cy="1186210"/>
          </a:xfrm>
        </p:spPr>
        <p:txBody>
          <a:bodyPr/>
          <a:lstStyle/>
          <a:p>
            <a:r>
              <a:rPr lang="en-US" dirty="0" smtClean="0"/>
              <a:t>Click to edit Master title style</a:t>
            </a:r>
            <a:endParaRPr lang="en-US" dirty="0"/>
          </a:p>
        </p:txBody>
      </p:sp>
      <p:sp>
        <p:nvSpPr>
          <p:cNvPr id="10" name="Date Placeholder 1"/>
          <p:cNvSpPr>
            <a:spLocks noGrp="1"/>
          </p:cNvSpPr>
          <p:nvPr>
            <p:ph type="dt" sz="half" idx="10"/>
          </p:nvPr>
        </p:nvSpPr>
        <p:spPr>
          <a:xfrm>
            <a:off x="457200" y="6340477"/>
            <a:ext cx="2133600" cy="365125"/>
          </a:xfrm>
          <a:prstGeom prst="rect">
            <a:avLst/>
          </a:prstGeom>
        </p:spPr>
        <p:txBody>
          <a:bodyPr anchor="ctr"/>
          <a:lstStyle>
            <a:lvl1pPr>
              <a:defRPr sz="900">
                <a:solidFill>
                  <a:schemeClr val="tx1"/>
                </a:solidFill>
              </a:defRPr>
            </a:lvl1pPr>
          </a:lstStyle>
          <a:p>
            <a:r>
              <a:rPr lang="en-US" smtClean="0">
                <a:solidFill>
                  <a:prstClr val="black"/>
                </a:solidFill>
              </a:rPr>
              <a:t>septiembre de 2017</a:t>
            </a:r>
            <a:endParaRPr lang="en-US" dirty="0">
              <a:solidFill>
                <a:prstClr val="black"/>
              </a:solidFill>
            </a:endParaRPr>
          </a:p>
        </p:txBody>
      </p:sp>
      <p:sp>
        <p:nvSpPr>
          <p:cNvPr id="11" name="Footer Placeholder 2"/>
          <p:cNvSpPr>
            <a:spLocks noGrp="1"/>
          </p:cNvSpPr>
          <p:nvPr>
            <p:ph type="ftr" sz="quarter" idx="3"/>
          </p:nvPr>
        </p:nvSpPr>
        <p:spPr>
          <a:xfrm>
            <a:off x="2590800" y="6340477"/>
            <a:ext cx="3962400" cy="365125"/>
          </a:xfrm>
          <a:prstGeom prst="rect">
            <a:avLst/>
          </a:prstGeom>
        </p:spPr>
        <p:txBody>
          <a:bodyPr anchor="ctr"/>
          <a:lstStyle>
            <a:lvl1pPr>
              <a:defRPr sz="900">
                <a:solidFill>
                  <a:schemeClr val="tx1"/>
                </a:solidFill>
              </a:defRPr>
            </a:lvl1pPr>
          </a:lstStyle>
          <a:p>
            <a:pPr algn="ctr"/>
            <a:r>
              <a:rPr lang="es-ES" smtClean="0">
                <a:solidFill>
                  <a:prstClr val="black"/>
                </a:solidFill>
              </a:rPr>
              <a:t>Pólizas del Asegurador Suplementario de Medicare (Medigap)</a:t>
            </a:r>
            <a:endParaRPr lang="en-US" dirty="0">
              <a:solidFill>
                <a:prstClr val="black"/>
              </a:solidFill>
            </a:endParaRPr>
          </a:p>
        </p:txBody>
      </p:sp>
      <p:sp>
        <p:nvSpPr>
          <p:cNvPr id="12" name="Slide Number Placeholder 3"/>
          <p:cNvSpPr>
            <a:spLocks noGrp="1"/>
          </p:cNvSpPr>
          <p:nvPr>
            <p:ph type="sldNum" sz="quarter" idx="4"/>
          </p:nvPr>
        </p:nvSpPr>
        <p:spPr>
          <a:xfrm>
            <a:off x="6553200" y="6340477"/>
            <a:ext cx="2133600" cy="365125"/>
          </a:xfrm>
          <a:prstGeom prst="rect">
            <a:avLst/>
          </a:prstGeom>
        </p:spPr>
        <p:txBody>
          <a:bodyPr anchor="ctr"/>
          <a:lstStyle>
            <a:lvl1pPr>
              <a:defRPr sz="900">
                <a:solidFill>
                  <a:schemeClr val="tx1"/>
                </a:solidFill>
              </a:defRPr>
            </a:lvl1p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13728736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015 Question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2"/>
            <a:ext cx="8229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1"/>
          <p:cNvSpPr txBox="1">
            <a:spLocks/>
          </p:cNvSpPr>
          <p:nvPr userDrawn="1"/>
        </p:nvSpPr>
        <p:spPr>
          <a:xfrm>
            <a:off x="0" y="-28738"/>
            <a:ext cx="9144000" cy="1143000"/>
          </a:xfrm>
          <a:prstGeom prst="rect">
            <a:avLst/>
          </a:prstGeom>
          <a:solidFill>
            <a:srgbClr val="FFD004"/>
          </a:solidFill>
          <a:effectLst>
            <a:outerShdw dist="76200" dir="5640000" algn="tl" rotWithShape="0">
              <a:srgbClr val="084A9C"/>
            </a:outerShdw>
          </a:effectLst>
        </p:spPr>
        <p:txBody>
          <a:bodyPr vert="horz" lIns="68580" tIns="34290" rIns="68580" bIns="34290" rtlCol="0" anchor="ctr">
            <a:noAutofit/>
          </a:bodyPr>
          <a:lstStyle>
            <a:lvl1pPr indent="0" algn="ctr" defTabSz="914400" rtl="0" eaLnBrk="1" latinLnBrk="0" hangingPunct="1">
              <a:spcBef>
                <a:spcPts val="0"/>
              </a:spcBef>
              <a:buNone/>
              <a:defRPr sz="4400" b="1" kern="1200">
                <a:solidFill>
                  <a:schemeClr val="tx1"/>
                </a:solidFill>
                <a:latin typeface="+mj-lt"/>
                <a:ea typeface="+mj-ea"/>
                <a:cs typeface="+mj-cs"/>
              </a:defRPr>
            </a:lvl1pPr>
          </a:lstStyle>
          <a:p>
            <a:pPr>
              <a:defRPr/>
            </a:pPr>
            <a:endParaRPr lang="en-US" sz="2700" dirty="0">
              <a:solidFill>
                <a:sysClr val="windowText" lastClr="000000"/>
              </a:solidFill>
            </a:endParaRPr>
          </a:p>
        </p:txBody>
      </p:sp>
      <p:sp>
        <p:nvSpPr>
          <p:cNvPr id="8" name="Date Placeholder 3"/>
          <p:cNvSpPr>
            <a:spLocks noGrp="1"/>
          </p:cNvSpPr>
          <p:nvPr>
            <p:ph type="dt" sz="half" idx="2"/>
          </p:nvPr>
        </p:nvSpPr>
        <p:spPr>
          <a:xfrm>
            <a:off x="457200" y="6340477"/>
            <a:ext cx="2133600" cy="365125"/>
          </a:xfrm>
          <a:prstGeom prst="rect">
            <a:avLst/>
          </a:prstGeom>
        </p:spPr>
        <p:txBody>
          <a:bodyPr vert="horz" lIns="91440" tIns="45720" rIns="91440" bIns="45720" rtlCol="0" anchor="ctr"/>
          <a:lstStyle>
            <a:lvl1pPr algn="l">
              <a:defRPr sz="900">
                <a:solidFill>
                  <a:schemeClr val="tx1"/>
                </a:solidFill>
              </a:defRPr>
            </a:lvl1pPr>
          </a:lstStyle>
          <a:p>
            <a:r>
              <a:rPr lang="en-US" smtClean="0">
                <a:solidFill>
                  <a:prstClr val="black"/>
                </a:solidFill>
              </a:rPr>
              <a:t>septiembre de 2017</a:t>
            </a:r>
            <a:endParaRPr lang="en-US" dirty="0">
              <a:solidFill>
                <a:prstClr val="black"/>
              </a:solidFill>
            </a:endParaRPr>
          </a:p>
        </p:txBody>
      </p:sp>
      <p:sp>
        <p:nvSpPr>
          <p:cNvPr id="9" name="Footer Placeholder 4"/>
          <p:cNvSpPr>
            <a:spLocks noGrp="1"/>
          </p:cNvSpPr>
          <p:nvPr>
            <p:ph type="ftr" sz="quarter" idx="3"/>
          </p:nvPr>
        </p:nvSpPr>
        <p:spPr>
          <a:xfrm>
            <a:off x="2590800" y="6340477"/>
            <a:ext cx="3962400" cy="365125"/>
          </a:xfrm>
          <a:prstGeom prst="rect">
            <a:avLst/>
          </a:prstGeom>
        </p:spPr>
        <p:txBody>
          <a:bodyPr vert="horz" lIns="91440" tIns="45720" rIns="91440" bIns="45720" rtlCol="0" anchor="ctr"/>
          <a:lstStyle>
            <a:lvl1pPr algn="ctr">
              <a:defRPr sz="900">
                <a:solidFill>
                  <a:schemeClr val="tx1"/>
                </a:solidFill>
              </a:defRPr>
            </a:lvl1pPr>
          </a:lstStyle>
          <a:p>
            <a:r>
              <a:rPr lang="es-ES" smtClean="0">
                <a:solidFill>
                  <a:prstClr val="black"/>
                </a:solidFill>
              </a:rPr>
              <a:t>Pólizas del Asegurador Suplementario de Medicare (Medigap)</a:t>
            </a:r>
            <a:endParaRPr lang="en-US" dirty="0">
              <a:solidFill>
                <a:prstClr val="black"/>
              </a:solidFill>
            </a:endParaRPr>
          </a:p>
        </p:txBody>
      </p:sp>
      <p:sp>
        <p:nvSpPr>
          <p:cNvPr id="10" name="Slide Number Placeholder 5"/>
          <p:cNvSpPr>
            <a:spLocks noGrp="1"/>
          </p:cNvSpPr>
          <p:nvPr>
            <p:ph type="sldNum" sz="quarter" idx="4"/>
          </p:nvPr>
        </p:nvSpPr>
        <p:spPr>
          <a:xfrm>
            <a:off x="6553200" y="6340477"/>
            <a:ext cx="2133600" cy="365125"/>
          </a:xfrm>
          <a:prstGeom prst="rect">
            <a:avLst/>
          </a:prstGeom>
        </p:spPr>
        <p:txBody>
          <a:bodyPr vert="horz" lIns="91440" tIns="45720" rIns="91440" bIns="45720" rtlCol="0" anchor="ctr"/>
          <a:lstStyle>
            <a:lvl1pPr algn="r">
              <a:defRPr sz="900">
                <a:solidFill>
                  <a:schemeClr val="tx1"/>
                </a:solidFill>
              </a:defRPr>
            </a:lvl1pPr>
          </a:lstStyle>
          <a:p>
            <a:fld id="{78C0CC3C-85F1-4D86-9B70-8D9F8B17F046}" type="slidenum">
              <a:rPr lang="en-US" smtClean="0">
                <a:solidFill>
                  <a:prstClr val="black"/>
                </a:solidFill>
              </a:rPr>
              <a:pPr/>
              <a:t>‹#›</a:t>
            </a:fld>
            <a:endParaRPr lang="en-US" dirty="0">
              <a:solidFill>
                <a:prstClr val="black"/>
              </a:solidFill>
            </a:endParaRPr>
          </a:p>
        </p:txBody>
      </p:sp>
      <p:sp>
        <p:nvSpPr>
          <p:cNvPr id="11" name="Title 1"/>
          <p:cNvSpPr>
            <a:spLocks noGrp="1"/>
          </p:cNvSpPr>
          <p:nvPr>
            <p:ph type="title"/>
          </p:nvPr>
        </p:nvSpPr>
        <p:spPr>
          <a:xfrm>
            <a:off x="0" y="0"/>
            <a:ext cx="9144000" cy="1143000"/>
          </a:xfrm>
        </p:spPr>
        <p:txBody>
          <a:bodyPr>
            <a:normAutofit/>
          </a:bodyPr>
          <a:lstStyle>
            <a:lvl1pPr>
              <a:defRPr sz="2700" b="1" baseline="0">
                <a:solidFill>
                  <a:schemeClr val="tx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58583519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28650" y="1139868"/>
            <a:ext cx="7886700" cy="5037095"/>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r>
              <a:rPr lang="en-US" smtClean="0"/>
              <a:t>septiembre de 2017</a:t>
            </a:r>
            <a:endParaRPr lang="en-US" dirty="0"/>
          </a:p>
        </p:txBody>
      </p:sp>
      <p:sp>
        <p:nvSpPr>
          <p:cNvPr id="8" name="Footer Placeholder 7"/>
          <p:cNvSpPr>
            <a:spLocks noGrp="1"/>
          </p:cNvSpPr>
          <p:nvPr>
            <p:ph type="ftr" sz="quarter" idx="11"/>
          </p:nvPr>
        </p:nvSpPr>
        <p:spPr/>
        <p:txBody>
          <a:bodyPr/>
          <a:lstStyle/>
          <a:p>
            <a:r>
              <a:rPr lang="es-ES" smtClean="0"/>
              <a:t>Pólizas del Asegurador Suplementario de Medicare (Medigap)</a:t>
            </a:r>
            <a:endParaRPr lang="en-US" dirty="0"/>
          </a:p>
        </p:txBody>
      </p:sp>
      <p:sp>
        <p:nvSpPr>
          <p:cNvPr id="9" name="Slide Number Placeholder 8"/>
          <p:cNvSpPr>
            <a:spLocks noGrp="1"/>
          </p:cNvSpPr>
          <p:nvPr>
            <p:ph type="sldNum" sz="quarter" idx="12"/>
          </p:nvPr>
        </p:nvSpPr>
        <p:spPr/>
        <p:txBody>
          <a:bodyPr/>
          <a:lstStyle/>
          <a:p>
            <a:fld id="{D3B75908-2BC4-4CCC-BE4B-63652A0FD379}" type="slidenum">
              <a:rPr lang="en-US" smtClean="0"/>
              <a:t>‹#›</a:t>
            </a:fld>
            <a:endParaRPr lang="en-US" dirty="0"/>
          </a:p>
        </p:txBody>
      </p:sp>
    </p:spTree>
    <p:extLst>
      <p:ext uri="{BB962C8B-B14F-4D97-AF65-F5344CB8AC3E}">
        <p14:creationId xmlns:p14="http://schemas.microsoft.com/office/powerpoint/2010/main" val="21491982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189973"/>
            <a:ext cx="3886200" cy="498699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29150" y="1189973"/>
            <a:ext cx="3886200" cy="498699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p:txBody>
          <a:bodyPr/>
          <a:lstStyle/>
          <a:p>
            <a:r>
              <a:rPr lang="es-ES" smtClean="0"/>
              <a:t>Pólizas del Asegurador Suplementario de Medicare (Medigap)</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a:t>
            </a:fld>
            <a:endParaRPr lang="en-US" dirty="0"/>
          </a:p>
        </p:txBody>
      </p:sp>
      <p:sp>
        <p:nvSpPr>
          <p:cNvPr id="8"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septiembre de 2017</a:t>
            </a:r>
            <a:endParaRPr lang="en-US" dirty="0"/>
          </a:p>
        </p:txBody>
      </p:sp>
    </p:spTree>
    <p:extLst>
      <p:ext uri="{BB962C8B-B14F-4D97-AF65-F5344CB8AC3E}">
        <p14:creationId xmlns:p14="http://schemas.microsoft.com/office/powerpoint/2010/main" val="32121625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r>
              <a:rPr lang="es-ES" smtClean="0"/>
              <a:t>Pólizas del Asegurador Suplementario de Medicare (Medigap)</a:t>
            </a:r>
            <a:endParaRPr lang="en-US" dirty="0"/>
          </a:p>
        </p:txBody>
      </p:sp>
      <p:sp>
        <p:nvSpPr>
          <p:cNvPr id="9" name="Slide Number Placeholder 8"/>
          <p:cNvSpPr>
            <a:spLocks noGrp="1"/>
          </p:cNvSpPr>
          <p:nvPr>
            <p:ph type="sldNum" sz="quarter" idx="12"/>
          </p:nvPr>
        </p:nvSpPr>
        <p:spPr/>
        <p:txBody>
          <a:bodyPr/>
          <a:lstStyle/>
          <a:p>
            <a:fld id="{D3B75908-2BC4-4CCC-BE4B-63652A0FD379}" type="slidenum">
              <a:rPr lang="en-US" smtClean="0"/>
              <a:t>‹#›</a:t>
            </a:fld>
            <a:endParaRPr lang="en-US" dirty="0"/>
          </a:p>
        </p:txBody>
      </p:sp>
      <p:sp>
        <p:nvSpPr>
          <p:cNvPr id="10"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septiembre de 2017</a:t>
            </a:r>
            <a:endParaRPr lang="en-US" dirty="0"/>
          </a:p>
        </p:txBody>
      </p:sp>
    </p:spTree>
    <p:extLst>
      <p:ext uri="{BB962C8B-B14F-4D97-AF65-F5344CB8AC3E}">
        <p14:creationId xmlns:p14="http://schemas.microsoft.com/office/powerpoint/2010/main" val="27383066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r>
              <a:rPr lang="es-ES" smtClean="0"/>
              <a:t>Pólizas del Asegurador Suplementario de Medicare (Medigap)</a:t>
            </a:r>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a:t>
            </a:fld>
            <a:endParaRPr lang="en-US" dirty="0"/>
          </a:p>
        </p:txBody>
      </p:sp>
      <p:sp>
        <p:nvSpPr>
          <p:cNvPr id="6"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septiembre de 2017</a:t>
            </a:r>
            <a:endParaRPr lang="en-US" dirty="0"/>
          </a:p>
        </p:txBody>
      </p:sp>
    </p:spTree>
    <p:extLst>
      <p:ext uri="{BB962C8B-B14F-4D97-AF65-F5344CB8AC3E}">
        <p14:creationId xmlns:p14="http://schemas.microsoft.com/office/powerpoint/2010/main" val="16374212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s-ES" smtClean="0"/>
              <a:t>Pólizas del Asegurador Suplementario de Medicare (Medigap)</a:t>
            </a:r>
            <a:endParaRPr lang="en-US" dirty="0"/>
          </a:p>
        </p:txBody>
      </p:sp>
      <p:sp>
        <p:nvSpPr>
          <p:cNvPr id="4" name="Slide Number Placeholder 3"/>
          <p:cNvSpPr>
            <a:spLocks noGrp="1"/>
          </p:cNvSpPr>
          <p:nvPr>
            <p:ph type="sldNum" sz="quarter" idx="12"/>
          </p:nvPr>
        </p:nvSpPr>
        <p:spPr/>
        <p:txBody>
          <a:bodyPr/>
          <a:lstStyle/>
          <a:p>
            <a:fld id="{D3B75908-2BC4-4CCC-BE4B-63652A0FD379}" type="slidenum">
              <a:rPr lang="en-US" smtClean="0"/>
              <a:t>‹#›</a:t>
            </a:fld>
            <a:endParaRPr lang="en-US" dirty="0"/>
          </a:p>
        </p:txBody>
      </p:sp>
      <p:sp>
        <p:nvSpPr>
          <p:cNvPr id="5"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septiembre de 2017</a:t>
            </a:r>
            <a:endParaRPr lang="en-US" dirty="0"/>
          </a:p>
        </p:txBody>
      </p:sp>
    </p:spTree>
    <p:extLst>
      <p:ext uri="{BB962C8B-B14F-4D97-AF65-F5344CB8AC3E}">
        <p14:creationId xmlns:p14="http://schemas.microsoft.com/office/powerpoint/2010/main" val="32267943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s-ES" smtClean="0"/>
              <a:t>Pólizas del Asegurador Suplementario de Medicare (Medigap)</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a:t>
            </a:fld>
            <a:endParaRPr lang="en-US" dirty="0"/>
          </a:p>
        </p:txBody>
      </p:sp>
      <p:sp>
        <p:nvSpPr>
          <p:cNvPr id="8"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septiembre de 2017</a:t>
            </a:r>
            <a:endParaRPr lang="en-US" dirty="0"/>
          </a:p>
        </p:txBody>
      </p:sp>
    </p:spTree>
    <p:extLst>
      <p:ext uri="{BB962C8B-B14F-4D97-AF65-F5344CB8AC3E}">
        <p14:creationId xmlns:p14="http://schemas.microsoft.com/office/powerpoint/2010/main" val="11366944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s-ES" smtClean="0"/>
              <a:t>Pólizas del Asegurador Suplementario de Medicare (Medigap)</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a:t>
            </a:fld>
            <a:endParaRPr lang="en-US" dirty="0"/>
          </a:p>
        </p:txBody>
      </p:sp>
    </p:spTree>
    <p:extLst>
      <p:ext uri="{BB962C8B-B14F-4D97-AF65-F5344CB8AC3E}">
        <p14:creationId xmlns:p14="http://schemas.microsoft.com/office/powerpoint/2010/main" val="2443367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septiembre de 2017</a:t>
            </a:r>
            <a:endParaRPr lang="en-US" dirty="0"/>
          </a:p>
        </p:txBody>
      </p:sp>
      <p:sp>
        <p:nvSpPr>
          <p:cNvPr id="5" name="Footer Placeholder 4"/>
          <p:cNvSpPr>
            <a:spLocks noGrp="1"/>
          </p:cNvSpPr>
          <p:nvPr>
            <p:ph type="ftr" sz="quarter" idx="11"/>
          </p:nvPr>
        </p:nvSpPr>
        <p:spPr/>
        <p:txBody>
          <a:bodyPr/>
          <a:lstStyle/>
          <a:p>
            <a:r>
              <a:rPr lang="es-ES" smtClean="0"/>
              <a:t>Pólizas del Asegurador Suplementario de Medicare (Medigap)</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5362735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Click to edit Master title style</a:t>
            </a:r>
            <a:endParaRPr lang="en-US" dirty="0"/>
          </a:p>
        </p:txBody>
      </p:sp>
      <p:sp>
        <p:nvSpPr>
          <p:cNvPr id="3" name="Content Placeholder 2"/>
          <p:cNvSpPr>
            <a:spLocks noGrp="1"/>
          </p:cNvSpPr>
          <p:nvPr>
            <p:ph idx="1"/>
          </p:nvPr>
        </p:nvSpPr>
        <p:spPr>
          <a:xfrm>
            <a:off x="628650" y="1127342"/>
            <a:ext cx="7886700" cy="5049621"/>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p:txBody>
          <a:bodyPr/>
          <a:lstStyle/>
          <a:p>
            <a:r>
              <a:rPr lang="es-ES" smtClean="0">
                <a:solidFill>
                  <a:prstClr val="black">
                    <a:tint val="75000"/>
                  </a:prstClr>
                </a:solidFill>
              </a:rPr>
              <a:t>Pólizas del Asegurador Suplementario de Medicare (Medigap)</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7"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septiembre de 2017</a:t>
            </a:r>
            <a:endParaRPr lang="en-US" dirty="0">
              <a:solidFill>
                <a:prstClr val="black">
                  <a:tint val="75000"/>
                </a:prstClr>
              </a:solidFill>
            </a:endParaRPr>
          </a:p>
        </p:txBody>
      </p:sp>
    </p:spTree>
    <p:extLst>
      <p:ext uri="{BB962C8B-B14F-4D97-AF65-F5344CB8AC3E}">
        <p14:creationId xmlns:p14="http://schemas.microsoft.com/office/powerpoint/2010/main" val="14397267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193996"/>
            <a:ext cx="3886200" cy="498296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193996"/>
            <a:ext cx="3886200" cy="498296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r>
              <a:rPr lang="es-ES" smtClean="0">
                <a:solidFill>
                  <a:prstClr val="black">
                    <a:tint val="75000"/>
                  </a:prstClr>
                </a:solidFill>
              </a:rPr>
              <a:t>Pólizas del Asegurador Suplementario de Medicare (Medigap)</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8"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septiembre de 2017</a:t>
            </a:r>
            <a:endParaRPr lang="en-US" dirty="0">
              <a:solidFill>
                <a:prstClr val="black">
                  <a:tint val="75000"/>
                </a:prstClr>
              </a:solidFill>
            </a:endParaRPr>
          </a:p>
        </p:txBody>
      </p:sp>
    </p:spTree>
    <p:extLst>
      <p:ext uri="{BB962C8B-B14F-4D97-AF65-F5344CB8AC3E}">
        <p14:creationId xmlns:p14="http://schemas.microsoft.com/office/powerpoint/2010/main" val="30038977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r>
              <a:rPr lang="es-ES" smtClean="0">
                <a:solidFill>
                  <a:prstClr val="black">
                    <a:tint val="75000"/>
                  </a:prstClr>
                </a:solidFill>
              </a:rPr>
              <a:t>Pólizas del Asegurador Suplementario de Medicare (Medigap)</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10"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septiembre de 2017</a:t>
            </a:r>
            <a:endParaRPr lang="en-US" dirty="0">
              <a:solidFill>
                <a:prstClr val="black">
                  <a:tint val="75000"/>
                </a:prstClr>
              </a:solidFill>
            </a:endParaRPr>
          </a:p>
        </p:txBody>
      </p:sp>
    </p:spTree>
    <p:extLst>
      <p:ext uri="{BB962C8B-B14F-4D97-AF65-F5344CB8AC3E}">
        <p14:creationId xmlns:p14="http://schemas.microsoft.com/office/powerpoint/2010/main" val="1043863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r>
              <a:rPr lang="es-ES" smtClean="0">
                <a:solidFill>
                  <a:prstClr val="black">
                    <a:tint val="75000"/>
                  </a:prstClr>
                </a:solidFill>
              </a:rPr>
              <a:t>Pólizas del Asegurador Suplementario de Medicare (Medigap)</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6"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septiembre de 2017</a:t>
            </a:r>
            <a:endParaRPr lang="en-US" dirty="0">
              <a:solidFill>
                <a:prstClr val="black">
                  <a:tint val="75000"/>
                </a:prstClr>
              </a:solidFill>
            </a:endParaRPr>
          </a:p>
        </p:txBody>
      </p:sp>
    </p:spTree>
    <p:extLst>
      <p:ext uri="{BB962C8B-B14F-4D97-AF65-F5344CB8AC3E}">
        <p14:creationId xmlns:p14="http://schemas.microsoft.com/office/powerpoint/2010/main" val="30160410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s-ES" smtClean="0">
                <a:solidFill>
                  <a:prstClr val="black">
                    <a:tint val="75000"/>
                  </a:prstClr>
                </a:solidFill>
              </a:rPr>
              <a:t>Pólizas del Asegurador Suplementario de Medicare (Medigap)</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5"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septiembre de 2017</a:t>
            </a:r>
            <a:endParaRPr lang="en-US" dirty="0">
              <a:solidFill>
                <a:prstClr val="black">
                  <a:tint val="75000"/>
                </a:prstClr>
              </a:solidFill>
            </a:endParaRPr>
          </a:p>
        </p:txBody>
      </p:sp>
    </p:spTree>
    <p:extLst>
      <p:ext uri="{BB962C8B-B14F-4D97-AF65-F5344CB8AC3E}">
        <p14:creationId xmlns:p14="http://schemas.microsoft.com/office/powerpoint/2010/main" val="31038723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s-ES" smtClean="0">
                <a:solidFill>
                  <a:prstClr val="black">
                    <a:tint val="75000"/>
                  </a:prstClr>
                </a:solidFill>
              </a:rPr>
              <a:t>Pólizas del Asegurador Suplementario de Medicare (Medigap)</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8"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septiembre de 2017</a:t>
            </a:r>
            <a:endParaRPr lang="en-US" dirty="0">
              <a:solidFill>
                <a:prstClr val="black">
                  <a:tint val="75000"/>
                </a:prstClr>
              </a:solidFill>
            </a:endParaRPr>
          </a:p>
        </p:txBody>
      </p:sp>
    </p:spTree>
    <p:extLst>
      <p:ext uri="{BB962C8B-B14F-4D97-AF65-F5344CB8AC3E}">
        <p14:creationId xmlns:p14="http://schemas.microsoft.com/office/powerpoint/2010/main" val="32510279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s-ES" smtClean="0">
                <a:solidFill>
                  <a:prstClr val="black">
                    <a:tint val="75000"/>
                  </a:prstClr>
                </a:solidFill>
              </a:rPr>
              <a:t>Pólizas del Asegurador Suplementario de Medicare (Medigap)</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47349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Click to edit Master title style</a:t>
            </a:r>
            <a:endParaRPr lang="en-US" dirty="0"/>
          </a:p>
        </p:txBody>
      </p:sp>
      <p:sp>
        <p:nvSpPr>
          <p:cNvPr id="3" name="Content Placeholder 2"/>
          <p:cNvSpPr>
            <a:spLocks noGrp="1"/>
          </p:cNvSpPr>
          <p:nvPr>
            <p:ph idx="1"/>
          </p:nvPr>
        </p:nvSpPr>
        <p:spPr>
          <a:xfrm>
            <a:off x="628650" y="1127342"/>
            <a:ext cx="7886700" cy="5049621"/>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p:txBody>
          <a:bodyPr/>
          <a:lstStyle/>
          <a:p>
            <a:r>
              <a:rPr lang="es-ES" smtClean="0">
                <a:solidFill>
                  <a:prstClr val="black">
                    <a:tint val="75000"/>
                  </a:prstClr>
                </a:solidFill>
              </a:rPr>
              <a:t>Pólizas del Asegurador Suplementario de Medicare (Medigap)</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7"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septiembre de 2017</a:t>
            </a:r>
            <a:endParaRPr lang="en-US" dirty="0">
              <a:solidFill>
                <a:prstClr val="black">
                  <a:tint val="75000"/>
                </a:prstClr>
              </a:solidFill>
            </a:endParaRPr>
          </a:p>
        </p:txBody>
      </p:sp>
    </p:spTree>
    <p:extLst>
      <p:ext uri="{BB962C8B-B14F-4D97-AF65-F5344CB8AC3E}">
        <p14:creationId xmlns:p14="http://schemas.microsoft.com/office/powerpoint/2010/main" val="38292536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193996"/>
            <a:ext cx="3886200" cy="498296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193996"/>
            <a:ext cx="3886200" cy="498296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r>
              <a:rPr lang="es-ES" smtClean="0">
                <a:solidFill>
                  <a:prstClr val="black">
                    <a:tint val="75000"/>
                  </a:prstClr>
                </a:solidFill>
              </a:rPr>
              <a:t>Pólizas del Asegurador Suplementario de Medicare (Medigap)</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8"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septiembre de 2017</a:t>
            </a:r>
            <a:endParaRPr lang="en-US" dirty="0">
              <a:solidFill>
                <a:prstClr val="black">
                  <a:tint val="75000"/>
                </a:prstClr>
              </a:solidFill>
            </a:endParaRPr>
          </a:p>
        </p:txBody>
      </p:sp>
    </p:spTree>
    <p:extLst>
      <p:ext uri="{BB962C8B-B14F-4D97-AF65-F5344CB8AC3E}">
        <p14:creationId xmlns:p14="http://schemas.microsoft.com/office/powerpoint/2010/main" val="13027627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r>
              <a:rPr lang="es-ES" smtClean="0">
                <a:solidFill>
                  <a:prstClr val="black">
                    <a:tint val="75000"/>
                  </a:prstClr>
                </a:solidFill>
              </a:rPr>
              <a:t>Pólizas del Asegurador Suplementario de Medicare (Medigap)</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10"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septiembre de 2017</a:t>
            </a:r>
            <a:endParaRPr lang="en-US" dirty="0">
              <a:solidFill>
                <a:prstClr val="black">
                  <a:tint val="75000"/>
                </a:prstClr>
              </a:solidFill>
            </a:endParaRPr>
          </a:p>
        </p:txBody>
      </p:sp>
    </p:spTree>
    <p:extLst>
      <p:ext uri="{BB962C8B-B14F-4D97-AF65-F5344CB8AC3E}">
        <p14:creationId xmlns:p14="http://schemas.microsoft.com/office/powerpoint/2010/main" val="2254160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indent="-365760">
              <a:defRPr/>
            </a:lvl1pPr>
            <a:lvl2pPr marL="640080" indent="-274320">
              <a:defRPr/>
            </a:lvl2pPr>
            <a:lvl3pPr marL="914400" indent="-274320">
              <a:defRPr/>
            </a:lvl3pPr>
            <a:lvl4pPr marL="914400">
              <a:defRPr/>
            </a:lvl4pPr>
            <a:lvl5pPr marL="13716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r>
              <a:rPr lang="en-US" smtClean="0"/>
              <a:t>septiembre de 2017</a:t>
            </a:r>
            <a:endParaRPr lang="en-US" dirty="0"/>
          </a:p>
        </p:txBody>
      </p:sp>
      <p:sp>
        <p:nvSpPr>
          <p:cNvPr id="5" name="Footer Placeholder 4"/>
          <p:cNvSpPr>
            <a:spLocks noGrp="1"/>
          </p:cNvSpPr>
          <p:nvPr>
            <p:ph type="ftr" sz="quarter" idx="11"/>
          </p:nvPr>
        </p:nvSpPr>
        <p:spPr/>
        <p:txBody>
          <a:bodyPr/>
          <a:lstStyle/>
          <a:p>
            <a:r>
              <a:rPr lang="es-ES" smtClean="0"/>
              <a:t>Pólizas del Asegurador Suplementario de Medicare (Medigap)</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370275346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r>
              <a:rPr lang="es-ES" smtClean="0">
                <a:solidFill>
                  <a:prstClr val="black">
                    <a:tint val="75000"/>
                  </a:prstClr>
                </a:solidFill>
              </a:rPr>
              <a:t>Pólizas del Asegurador Suplementario de Medicare (Medigap)</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6"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septiembre de 2017</a:t>
            </a:r>
            <a:endParaRPr lang="en-US" dirty="0">
              <a:solidFill>
                <a:prstClr val="black">
                  <a:tint val="75000"/>
                </a:prstClr>
              </a:solidFill>
            </a:endParaRPr>
          </a:p>
        </p:txBody>
      </p:sp>
    </p:spTree>
    <p:extLst>
      <p:ext uri="{BB962C8B-B14F-4D97-AF65-F5344CB8AC3E}">
        <p14:creationId xmlns:p14="http://schemas.microsoft.com/office/powerpoint/2010/main" val="29089243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s-ES" smtClean="0">
                <a:solidFill>
                  <a:prstClr val="black">
                    <a:tint val="75000"/>
                  </a:prstClr>
                </a:solidFill>
              </a:rPr>
              <a:t>Pólizas del Asegurador Suplementario de Medicare (Medigap)</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5"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septiembre de 2017</a:t>
            </a:r>
            <a:endParaRPr lang="en-US" dirty="0">
              <a:solidFill>
                <a:prstClr val="black">
                  <a:tint val="75000"/>
                </a:prstClr>
              </a:solidFill>
            </a:endParaRPr>
          </a:p>
        </p:txBody>
      </p:sp>
    </p:spTree>
    <p:extLst>
      <p:ext uri="{BB962C8B-B14F-4D97-AF65-F5344CB8AC3E}">
        <p14:creationId xmlns:p14="http://schemas.microsoft.com/office/powerpoint/2010/main" val="10233584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s-ES" smtClean="0">
                <a:solidFill>
                  <a:prstClr val="black">
                    <a:tint val="75000"/>
                  </a:prstClr>
                </a:solidFill>
              </a:rPr>
              <a:t>Pólizas del Asegurador Suplementario de Medicare (Medigap)</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8"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septiembre de 2017</a:t>
            </a:r>
            <a:endParaRPr lang="en-US" dirty="0">
              <a:solidFill>
                <a:prstClr val="black">
                  <a:tint val="75000"/>
                </a:prstClr>
              </a:solidFill>
            </a:endParaRPr>
          </a:p>
        </p:txBody>
      </p:sp>
    </p:spTree>
    <p:extLst>
      <p:ext uri="{BB962C8B-B14F-4D97-AF65-F5344CB8AC3E}">
        <p14:creationId xmlns:p14="http://schemas.microsoft.com/office/powerpoint/2010/main" val="15220783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s-ES" smtClean="0">
                <a:solidFill>
                  <a:prstClr val="black">
                    <a:tint val="75000"/>
                  </a:prstClr>
                </a:solidFill>
              </a:rPr>
              <a:t>Pólizas del Asegurador Suplementario de Medicare (Medigap)</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404413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Tree>
    <p:extLst>
      <p:ext uri="{BB962C8B-B14F-4D97-AF65-F5344CB8AC3E}">
        <p14:creationId xmlns:p14="http://schemas.microsoft.com/office/powerpoint/2010/main" val="180630924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3_CMS title1">
    <p:bg>
      <p:bgPr>
        <a:solidFill>
          <a:schemeClr val="bg1"/>
        </a:solidFill>
        <a:effectLst/>
      </p:bgPr>
    </p:bg>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0" y="1371600"/>
            <a:ext cx="9144000" cy="1066800"/>
          </a:xfrm>
          <a:prstGeom prst="rect">
            <a:avLst/>
          </a:prstGeom>
          <a:solidFill>
            <a:srgbClr val="084A9C"/>
          </a:solidFill>
        </p:spPr>
        <p:txBody>
          <a:bodyPr/>
          <a:lstStyle>
            <a:lvl1pPr>
              <a:defRPr baseline="0">
                <a:solidFill>
                  <a:schemeClr val="bg1"/>
                </a:solidFill>
              </a:defRPr>
            </a:lvl1pPr>
          </a:lstStyle>
          <a:p>
            <a:r>
              <a:rPr lang="en-US" dirty="0" smtClean="0"/>
              <a:t>National Training Program</a:t>
            </a:r>
            <a:endParaRPr lang="en-US" dirty="0"/>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8" name="Text Placeholder 2"/>
          <p:cNvSpPr>
            <a:spLocks noGrp="1"/>
          </p:cNvSpPr>
          <p:nvPr>
            <p:ph type="body" sz="quarter" idx="10" hasCustomPrompt="1"/>
          </p:nvPr>
        </p:nvSpPr>
        <p:spPr>
          <a:xfrm>
            <a:off x="5728709" y="2819400"/>
            <a:ext cx="3186691" cy="1143000"/>
          </a:xfrm>
        </p:spPr>
        <p:txBody>
          <a:bodyPr>
            <a:normAutofit/>
          </a:bodyPr>
          <a:lstStyle>
            <a:lvl1pPr marL="0" indent="0" algn="l">
              <a:buNone/>
              <a:defRPr lang="en-US" sz="2400" b="1" i="1" kern="1200" dirty="0" smtClean="0">
                <a:solidFill>
                  <a:srgbClr val="084A9C"/>
                </a:solidFill>
                <a:latin typeface="+mn-lt"/>
                <a:ea typeface="+mn-ea"/>
                <a:cs typeface="+mn-cs"/>
              </a:defRPr>
            </a:lvl1pPr>
          </a:lstStyle>
          <a:p>
            <a:pPr algn="l"/>
            <a:r>
              <a:rPr lang="en-US" sz="2400" b="1" i="1" dirty="0" smtClean="0">
                <a:solidFill>
                  <a:srgbClr val="084A9C"/>
                </a:solidFill>
              </a:rPr>
              <a:t>Module number</a:t>
            </a:r>
          </a:p>
          <a:p>
            <a:pPr algn="l"/>
            <a:endParaRPr lang="en-US" sz="2800" b="0" i="1" dirty="0" smtClean="0">
              <a:solidFill>
                <a:srgbClr val="084A9C"/>
              </a:solidFill>
            </a:endParaRPr>
          </a:p>
        </p:txBody>
      </p:sp>
      <p:pic>
        <p:nvPicPr>
          <p:cNvPr id="2" name="Picture 1"/>
          <p:cNvPicPr>
            <a:picLocks noChangeAspect="1"/>
          </p:cNvPicPr>
          <p:nvPr userDrawn="1"/>
        </p:nvPicPr>
        <p:blipFill rotWithShape="1">
          <a:blip r:embed="rId3">
            <a:extLst>
              <a:ext uri="{28A0092B-C50C-407E-A947-70E740481C1C}">
                <a14:useLocalDpi xmlns:a14="http://schemas.microsoft.com/office/drawing/2010/main" val="0"/>
              </a:ext>
            </a:extLst>
          </a:blip>
          <a:srcRect l="2909" t="3922" r="2763" b="4612"/>
          <a:stretch/>
        </p:blipFill>
        <p:spPr>
          <a:xfrm>
            <a:off x="197593" y="2895600"/>
            <a:ext cx="5224411" cy="3554569"/>
          </a:xfrm>
          <a:prstGeom prst="rect">
            <a:avLst/>
          </a:prstGeom>
        </p:spPr>
      </p:pic>
      <p:sp>
        <p:nvSpPr>
          <p:cNvPr id="9" name="Text Placeholder 2"/>
          <p:cNvSpPr>
            <a:spLocks noGrp="1"/>
          </p:cNvSpPr>
          <p:nvPr>
            <p:ph type="body" sz="quarter" idx="11" hasCustomPrompt="1"/>
          </p:nvPr>
        </p:nvSpPr>
        <p:spPr>
          <a:xfrm>
            <a:off x="5715000" y="4191000"/>
            <a:ext cx="3200400" cy="10668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Title</a:t>
            </a:r>
            <a:endParaRPr lang="en-US" sz="2800" b="0" i="1" dirty="0" smtClean="0">
              <a:solidFill>
                <a:srgbClr val="084A9C"/>
              </a:solidFill>
            </a:endParaRPr>
          </a:p>
        </p:txBody>
      </p:sp>
    </p:spTree>
    <p:extLst>
      <p:ext uri="{BB962C8B-B14F-4D97-AF65-F5344CB8AC3E}">
        <p14:creationId xmlns:p14="http://schemas.microsoft.com/office/powerpoint/2010/main" val="153199247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septiembre de 2017</a:t>
            </a:r>
            <a:endParaRPr lang="en-US" dirty="0"/>
          </a:p>
        </p:txBody>
      </p:sp>
      <p:sp>
        <p:nvSpPr>
          <p:cNvPr id="5" name="Footer Placeholder 4"/>
          <p:cNvSpPr>
            <a:spLocks noGrp="1"/>
          </p:cNvSpPr>
          <p:nvPr>
            <p:ph type="ftr" sz="quarter" idx="11"/>
          </p:nvPr>
        </p:nvSpPr>
        <p:spPr/>
        <p:txBody>
          <a:bodyPr/>
          <a:lstStyle/>
          <a:p>
            <a:r>
              <a:rPr lang="es-ES" smtClean="0"/>
              <a:t>Pólizas del Asegurador Suplementario de Medicare (Medigap)</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920853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193997"/>
            <a:ext cx="3886200" cy="498296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29150" y="1193997"/>
            <a:ext cx="3886200" cy="498296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p>
            <a:r>
              <a:rPr lang="en-US" smtClean="0"/>
              <a:t>septiembre de 2017</a:t>
            </a:r>
            <a:endParaRPr lang="en-US" dirty="0"/>
          </a:p>
        </p:txBody>
      </p:sp>
      <p:sp>
        <p:nvSpPr>
          <p:cNvPr id="6" name="Footer Placeholder 5"/>
          <p:cNvSpPr>
            <a:spLocks noGrp="1"/>
          </p:cNvSpPr>
          <p:nvPr>
            <p:ph type="ftr" sz="quarter" idx="11"/>
          </p:nvPr>
        </p:nvSpPr>
        <p:spPr/>
        <p:txBody>
          <a:bodyPr/>
          <a:lstStyle/>
          <a:p>
            <a:r>
              <a:rPr lang="es-ES" smtClean="0"/>
              <a:t>Pólizas del Asegurador Suplementario de Medicare (Medigap)</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978482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septiembre de 2017</a:t>
            </a:r>
            <a:endParaRPr lang="en-US" dirty="0"/>
          </a:p>
        </p:txBody>
      </p:sp>
      <p:sp>
        <p:nvSpPr>
          <p:cNvPr id="8" name="Footer Placeholder 7"/>
          <p:cNvSpPr>
            <a:spLocks noGrp="1"/>
          </p:cNvSpPr>
          <p:nvPr>
            <p:ph type="ftr" sz="quarter" idx="11"/>
          </p:nvPr>
        </p:nvSpPr>
        <p:spPr/>
        <p:txBody>
          <a:bodyPr/>
          <a:lstStyle/>
          <a:p>
            <a:r>
              <a:rPr lang="es-ES" smtClean="0"/>
              <a:t>Pólizas del Asegurador Suplementario de Medicare (Medigap)</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2589664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septiembre de 2017</a:t>
            </a:r>
            <a:endParaRPr lang="en-US" dirty="0"/>
          </a:p>
        </p:txBody>
      </p:sp>
      <p:sp>
        <p:nvSpPr>
          <p:cNvPr id="4" name="Footer Placeholder 3"/>
          <p:cNvSpPr>
            <a:spLocks noGrp="1"/>
          </p:cNvSpPr>
          <p:nvPr>
            <p:ph type="ftr" sz="quarter" idx="11"/>
          </p:nvPr>
        </p:nvSpPr>
        <p:spPr/>
        <p:txBody>
          <a:bodyPr/>
          <a:lstStyle/>
          <a:p>
            <a:r>
              <a:rPr lang="es-ES" smtClean="0"/>
              <a:t>Pólizas del Asegurador Suplementario de Medicare (Medigap)</a:t>
            </a:r>
            <a:endParaRPr lang="en-US" dirty="0"/>
          </a:p>
        </p:txBody>
      </p:sp>
      <p:sp>
        <p:nvSpPr>
          <p:cNvPr id="5" name="Slide Number Placeholder 4"/>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677199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septiembre de 2017</a:t>
            </a:r>
            <a:endParaRPr lang="en-US" dirty="0"/>
          </a:p>
        </p:txBody>
      </p:sp>
      <p:sp>
        <p:nvSpPr>
          <p:cNvPr id="3" name="Footer Placeholder 2"/>
          <p:cNvSpPr>
            <a:spLocks noGrp="1"/>
          </p:cNvSpPr>
          <p:nvPr>
            <p:ph type="ftr" sz="quarter" idx="11"/>
          </p:nvPr>
        </p:nvSpPr>
        <p:spPr/>
        <p:txBody>
          <a:bodyPr/>
          <a:lstStyle/>
          <a:p>
            <a:r>
              <a:rPr lang="es-ES" smtClean="0"/>
              <a:t>Pólizas del Asegurador Suplementario de Medicare (Medigap)</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3094241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septiembre de 2017</a:t>
            </a:r>
            <a:endParaRPr lang="en-US" dirty="0"/>
          </a:p>
        </p:txBody>
      </p:sp>
      <p:sp>
        <p:nvSpPr>
          <p:cNvPr id="6" name="Footer Placeholder 5"/>
          <p:cNvSpPr>
            <a:spLocks noGrp="1"/>
          </p:cNvSpPr>
          <p:nvPr>
            <p:ph type="ftr" sz="quarter" idx="11"/>
          </p:nvPr>
        </p:nvSpPr>
        <p:spPr/>
        <p:txBody>
          <a:bodyPr/>
          <a:lstStyle/>
          <a:p>
            <a:r>
              <a:rPr lang="es-ES" smtClean="0"/>
              <a:t>Pólizas del Asegurador Suplementario de Medicare (Medigap)</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9776978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image" Target="../media/image2.PNG"/><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 Id="rId9" Type="http://schemas.openxmlformats.org/officeDocument/2006/relationships/image" Target="../media/image3.PNG"/></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29.xml"/><Relationship Id="rId7" Type="http://schemas.openxmlformats.org/officeDocument/2006/relationships/slideLayout" Target="../slideLayouts/slideLayout3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 Id="rId9" Type="http://schemas.openxmlformats.org/officeDocument/2006/relationships/image" Target="../media/image3.PN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35.xml"/><Relationship Id="rId1" Type="http://schemas.openxmlformats.org/officeDocument/2006/relationships/slideLayout" Target="../slideLayouts/slideLayout34.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166986" y="2796403"/>
            <a:ext cx="3348364" cy="3380560"/>
          </a:xfrm>
          <a:prstGeom prst="rect">
            <a:avLst/>
          </a:prstGeom>
        </p:spPr>
        <p:txBody>
          <a:bodyPr vert="horz" lIns="91440" tIns="45720" rIns="91440" bIns="45720" rtlCol="0">
            <a:normAutofit/>
          </a:bodyPr>
          <a:lstStyle/>
          <a:p>
            <a:pPr lvl="0"/>
            <a:r>
              <a:rPr lang="en-US" dirty="0" smtClean="0"/>
              <a:t>Click to edit Master text styles</a:t>
            </a:r>
            <a:endParaRPr lang="en-US" dirty="0"/>
          </a:p>
        </p:txBody>
      </p:sp>
    </p:spTree>
    <p:extLst>
      <p:ext uri="{BB962C8B-B14F-4D97-AF65-F5344CB8AC3E}">
        <p14:creationId xmlns:p14="http://schemas.microsoft.com/office/powerpoint/2010/main" val="1929837577"/>
      </p:ext>
    </p:extLst>
  </p:cSld>
  <p:clrMap bg1="lt1" tx1="dk1" bg2="lt2" tx2="dk2" accent1="accent1" accent2="accent2" accent3="accent3" accent4="accent4" accent5="accent5" accent6="accent6" hlink="hlink" folHlink="folHlink"/>
  <p:sldLayoutIdLst>
    <p:sldLayoutId id="2147483685" r:id="rId1"/>
  </p:sldLayoutIdLst>
  <p:hf hdr="0"/>
  <p:txStyles>
    <p:titleStyle>
      <a:lvl1pPr algn="ctr" defTabSz="685800" rtl="0" eaLnBrk="1" latinLnBrk="0" hangingPunct="1">
        <a:lnSpc>
          <a:spcPct val="90000"/>
        </a:lnSpc>
        <a:spcBef>
          <a:spcPct val="0"/>
        </a:spcBef>
        <a:buNone/>
        <a:defRPr sz="3300" b="1" kern="1200">
          <a:solidFill>
            <a:schemeClr val="tx1"/>
          </a:solidFill>
          <a:latin typeface="+mn-lt"/>
          <a:ea typeface="+mj-ea"/>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2100" b="1" kern="1200">
          <a:solidFill>
            <a:srgbClr val="084A9C"/>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l="-17000" t="-5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0"/>
            <a:ext cx="7886700" cy="1014609"/>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215025"/>
            <a:ext cx="7886700" cy="4961938"/>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septiembre de 2017</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s-ES" smtClean="0"/>
              <a:t>Pólizas del Asegurador Suplementario de Medicare (Medigap)</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60A6685-DBF6-4C41-A0CC-AA9EA7A85A20}" type="slidenum">
              <a:rPr lang="en-US" smtClean="0"/>
              <a:t>‹#›</a:t>
            </a:fld>
            <a:endParaRPr lang="en-US" dirty="0"/>
          </a:p>
        </p:txBody>
      </p:sp>
    </p:spTree>
    <p:extLst>
      <p:ext uri="{BB962C8B-B14F-4D97-AF65-F5344CB8AC3E}">
        <p14:creationId xmlns:p14="http://schemas.microsoft.com/office/powerpoint/2010/main" val="198112847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6" r:id="rId10"/>
    <p:sldLayoutId id="2147483687" r:id="rId11"/>
  </p:sldLayoutIdLst>
  <p:hf hdr="0"/>
  <p:txStyles>
    <p:titleStyle>
      <a:lvl1pPr algn="ctr" defTabSz="6858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265510" indent="-265510" algn="l" defTabSz="685800" rtl="0" eaLnBrk="1" latinLnBrk="0" hangingPunct="1">
        <a:lnSpc>
          <a:spcPct val="100000"/>
        </a:lnSpc>
        <a:spcBef>
          <a:spcPts val="600"/>
        </a:spcBef>
        <a:buFont typeface="Wingdings" panose="05000000000000000000" pitchFamily="2" charset="2"/>
        <a:buChar char="§"/>
        <a:defRPr sz="3200" kern="1200">
          <a:solidFill>
            <a:schemeClr val="tx1"/>
          </a:solidFill>
          <a:latin typeface="+mn-lt"/>
          <a:ea typeface="+mn-ea"/>
          <a:cs typeface="+mn-cs"/>
        </a:defRPr>
      </a:lvl1pPr>
      <a:lvl2pPr marL="467916" indent="-171450" algn="l" defTabSz="685800" rtl="0" eaLnBrk="1" latinLnBrk="0" hangingPunct="1">
        <a:lnSpc>
          <a:spcPct val="100000"/>
        </a:lnSpc>
        <a:spcBef>
          <a:spcPts val="600"/>
        </a:spcBef>
        <a:buFont typeface="Arial" panose="020B0604020202020204" pitchFamily="34" charset="0"/>
        <a:buChar char="•"/>
        <a:defRPr sz="2800" kern="1200">
          <a:solidFill>
            <a:schemeClr val="tx1"/>
          </a:solidFill>
          <a:latin typeface="+mn-lt"/>
          <a:ea typeface="+mn-ea"/>
          <a:cs typeface="+mn-cs"/>
        </a:defRPr>
      </a:lvl2pPr>
      <a:lvl3pPr marL="639366" indent="-169069" algn="l" defTabSz="685800" rtl="0" eaLnBrk="1" latinLnBrk="0" hangingPunct="1">
        <a:lnSpc>
          <a:spcPct val="100000"/>
        </a:lnSpc>
        <a:spcBef>
          <a:spcPts val="600"/>
        </a:spcBef>
        <a:buSzPct val="50000"/>
        <a:buFont typeface="Wingdings" panose="05000000000000000000" pitchFamily="2" charset="2"/>
        <a:buChar char="q"/>
        <a:defRPr sz="2800" i="0" kern="1200">
          <a:solidFill>
            <a:schemeClr val="tx1"/>
          </a:solidFill>
          <a:latin typeface="+mn-lt"/>
          <a:ea typeface="+mn-ea"/>
          <a:cs typeface="+mn-cs"/>
        </a:defRPr>
      </a:lvl3pPr>
      <a:lvl4pPr marL="685800" indent="264319" algn="l" defTabSz="685800" rtl="0" eaLnBrk="1" latinLnBrk="0" hangingPunct="1">
        <a:lnSpc>
          <a:spcPct val="100000"/>
        </a:lnSpc>
        <a:spcBef>
          <a:spcPts val="600"/>
        </a:spcBef>
        <a:buFont typeface="Calibri" panose="020F0502020204030204" pitchFamily="34" charset="0"/>
        <a:buChar char="–"/>
        <a:defRPr sz="2400" i="0" kern="1200">
          <a:solidFill>
            <a:schemeClr val="tx1"/>
          </a:solidFill>
          <a:latin typeface="+mn-lt"/>
          <a:ea typeface="+mn-ea"/>
          <a:cs typeface="+mn-cs"/>
        </a:defRPr>
      </a:lvl4pPr>
      <a:lvl5pPr marL="1153716" indent="-202406" algn="l" defTabSz="685800" rtl="0" eaLnBrk="1" latinLnBrk="0" hangingPunct="1">
        <a:lnSpc>
          <a:spcPct val="100000"/>
        </a:lnSpc>
        <a:spcBef>
          <a:spcPts val="600"/>
        </a:spcBef>
        <a:buFont typeface="Arial" panose="020B0604020202020204" pitchFamily="34" charset="0"/>
        <a:buChar char="•"/>
        <a:defRPr sz="2400" i="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l="-17000" t="-5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341"/>
            <a:ext cx="9144000" cy="903059"/>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s-ES" smtClean="0"/>
              <a:t>Pólizas del Asegurador Suplementario de Medicare (Medigap)</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3B75908-2BC4-4CCC-BE4B-63652A0FD379}" type="slidenum">
              <a:rPr lang="en-US" smtClean="0"/>
              <a:t>‹#›</a:t>
            </a:fld>
            <a:endParaRPr lang="en-US" dirty="0"/>
          </a:p>
        </p:txBody>
      </p:sp>
      <p:sp>
        <p:nvSpPr>
          <p:cNvPr id="10" name="Text Placeholder 2"/>
          <p:cNvSpPr>
            <a:spLocks noGrp="1"/>
          </p:cNvSpPr>
          <p:nvPr>
            <p:ph type="body" idx="1"/>
          </p:nvPr>
        </p:nvSpPr>
        <p:spPr>
          <a:xfrm>
            <a:off x="628650" y="1102290"/>
            <a:ext cx="7886700" cy="5074673"/>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septiembre de 2017</a:t>
            </a:r>
            <a:endParaRPr lang="en-US" dirty="0"/>
          </a:p>
        </p:txBody>
      </p:sp>
    </p:spTree>
    <p:extLst>
      <p:ext uri="{BB962C8B-B14F-4D97-AF65-F5344CB8AC3E}">
        <p14:creationId xmlns:p14="http://schemas.microsoft.com/office/powerpoint/2010/main" val="3882184778"/>
      </p:ext>
    </p:extLst>
  </p:cSld>
  <p:clrMap bg1="lt1" tx1="dk1" bg2="lt2" tx2="dk2" accent1="accent1" accent2="accent2" accent3="accent3" accent4="accent4" accent5="accent5" accent6="accent6" hlink="hlink" folHlink="folHlink"/>
  <p:sldLayoutIdLst>
    <p:sldLayoutId id="2147483662" r:id="rId1"/>
    <p:sldLayoutId id="2147483664" r:id="rId2"/>
    <p:sldLayoutId id="2147483665" r:id="rId3"/>
    <p:sldLayoutId id="2147483666" r:id="rId4"/>
    <p:sldLayoutId id="2147483667" r:id="rId5"/>
    <p:sldLayoutId id="2147483668" r:id="rId6"/>
    <p:sldLayoutId id="2147483669" r:id="rId7"/>
  </p:sldLayoutIdLst>
  <p:hf hdr="0"/>
  <p:txStyles>
    <p:title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p:titleStyle>
    <p:bodyStyle>
      <a:lvl1pPr marL="265510" indent="-265510" algn="l" defTabSz="685800" rtl="0" eaLnBrk="1" latinLnBrk="0" hangingPunct="1">
        <a:lnSpc>
          <a:spcPct val="100000"/>
        </a:lnSpc>
        <a:spcBef>
          <a:spcPts val="600"/>
        </a:spcBef>
        <a:buFont typeface="Wingdings" panose="05000000000000000000" pitchFamily="2" charset="2"/>
        <a:buChar char="§"/>
        <a:defRPr sz="3200" kern="1200">
          <a:solidFill>
            <a:schemeClr val="tx1"/>
          </a:solidFill>
          <a:latin typeface="+mn-lt"/>
          <a:ea typeface="+mn-ea"/>
          <a:cs typeface="+mn-cs"/>
        </a:defRPr>
      </a:lvl1pPr>
      <a:lvl2pPr marL="514350" indent="-217885" algn="l" defTabSz="685800" rtl="0" eaLnBrk="1" latinLnBrk="0" hangingPunct="1">
        <a:lnSpc>
          <a:spcPct val="100000"/>
        </a:lnSpc>
        <a:spcBef>
          <a:spcPts val="600"/>
        </a:spcBef>
        <a:buFont typeface="Arial" panose="020B0604020202020204" pitchFamily="34" charset="0"/>
        <a:buChar char="•"/>
        <a:defRPr sz="2800" kern="1200">
          <a:solidFill>
            <a:schemeClr val="tx1"/>
          </a:solidFill>
          <a:latin typeface="+mn-lt"/>
          <a:ea typeface="+mn-ea"/>
          <a:cs typeface="+mn-cs"/>
        </a:defRPr>
      </a:lvl2pPr>
      <a:lvl3pPr marL="779860" indent="-265510" algn="l" defTabSz="685800" rtl="0" eaLnBrk="1" latinLnBrk="0" hangingPunct="1">
        <a:lnSpc>
          <a:spcPct val="100000"/>
        </a:lnSpc>
        <a:spcBef>
          <a:spcPts val="600"/>
        </a:spcBef>
        <a:buSzPct val="50000"/>
        <a:buFont typeface="Wingdings" panose="05000000000000000000" pitchFamily="2" charset="2"/>
        <a:buChar char="q"/>
        <a:defRPr sz="2800" kern="1200">
          <a:solidFill>
            <a:schemeClr val="tx1"/>
          </a:solidFill>
          <a:latin typeface="+mn-lt"/>
          <a:ea typeface="+mn-ea"/>
          <a:cs typeface="+mn-cs"/>
        </a:defRPr>
      </a:lvl3pPr>
      <a:lvl4pPr marL="1028700" indent="-220266" algn="l" defTabSz="685800" rtl="0" eaLnBrk="1" latinLnBrk="0" hangingPunct="1">
        <a:lnSpc>
          <a:spcPct val="100000"/>
        </a:lnSpc>
        <a:spcBef>
          <a:spcPts val="600"/>
        </a:spcBef>
        <a:buFont typeface="Calibri" panose="020F0502020204030204" pitchFamily="34" charset="0"/>
        <a:buChar char="–"/>
        <a:defRPr sz="2400" kern="1200">
          <a:solidFill>
            <a:schemeClr val="tx1"/>
          </a:solidFill>
          <a:latin typeface="+mn-lt"/>
          <a:ea typeface="+mn-ea"/>
          <a:cs typeface="+mn-cs"/>
        </a:defRPr>
      </a:lvl4pPr>
      <a:lvl5pPr marL="1028700" indent="163116" algn="l" defTabSz="685800" rtl="0" eaLnBrk="1" latinLnBrk="0" hangingPunct="1">
        <a:lnSpc>
          <a:spcPct val="100000"/>
        </a:lnSpc>
        <a:spcBef>
          <a:spcPts val="600"/>
        </a:spcBef>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l="-17000" t="-5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341"/>
            <a:ext cx="9144000" cy="1003267"/>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s-ES" smtClean="0">
                <a:solidFill>
                  <a:prstClr val="black">
                    <a:tint val="75000"/>
                  </a:prstClr>
                </a:solidFill>
              </a:rPr>
              <a:t>Pólizas del Asegurador Suplementario de Medicare (Medigap)</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10" name="Text Placeholder 2"/>
          <p:cNvSpPr>
            <a:spLocks noGrp="1"/>
          </p:cNvSpPr>
          <p:nvPr>
            <p:ph type="body" idx="1"/>
          </p:nvPr>
        </p:nvSpPr>
        <p:spPr>
          <a:xfrm>
            <a:off x="628650" y="1114816"/>
            <a:ext cx="7886700" cy="5062147"/>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septiembre de 2017</a:t>
            </a:r>
            <a:endParaRPr lang="en-US" dirty="0">
              <a:solidFill>
                <a:prstClr val="black">
                  <a:tint val="75000"/>
                </a:prstClr>
              </a:solidFill>
            </a:endParaRPr>
          </a:p>
        </p:txBody>
      </p:sp>
    </p:spTree>
    <p:extLst>
      <p:ext uri="{BB962C8B-B14F-4D97-AF65-F5344CB8AC3E}">
        <p14:creationId xmlns:p14="http://schemas.microsoft.com/office/powerpoint/2010/main" val="3542562498"/>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Lst>
  <p:hf hdr="0"/>
  <p:txStyles>
    <p:title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p:titleStyle>
    <p:bodyStyle>
      <a:lvl1pPr marL="288925" indent="-288925" algn="l" defTabSz="685800" rtl="0" eaLnBrk="1" latinLnBrk="0" hangingPunct="1">
        <a:lnSpc>
          <a:spcPct val="100000"/>
        </a:lnSpc>
        <a:spcBef>
          <a:spcPts val="600"/>
        </a:spcBef>
        <a:buFont typeface="Wingdings" panose="05000000000000000000" pitchFamily="2" charset="2"/>
        <a:buChar char="§"/>
        <a:defRPr sz="3200" kern="1200">
          <a:solidFill>
            <a:schemeClr val="tx1"/>
          </a:solidFill>
          <a:latin typeface="+mn-lt"/>
          <a:ea typeface="+mn-ea"/>
          <a:cs typeface="+mn-cs"/>
        </a:defRPr>
      </a:lvl1pPr>
      <a:lvl2pPr marL="514350" indent="-217885" algn="l" defTabSz="685800" rtl="0" eaLnBrk="1" latinLnBrk="0" hangingPunct="1">
        <a:lnSpc>
          <a:spcPct val="100000"/>
        </a:lnSpc>
        <a:spcBef>
          <a:spcPts val="600"/>
        </a:spcBef>
        <a:buFont typeface="Arial" panose="020B0604020202020204" pitchFamily="34" charset="0"/>
        <a:buChar char="•"/>
        <a:defRPr sz="2800" kern="1200">
          <a:solidFill>
            <a:schemeClr val="tx1"/>
          </a:solidFill>
          <a:latin typeface="+mn-lt"/>
          <a:ea typeface="+mn-ea"/>
          <a:cs typeface="+mn-cs"/>
        </a:defRPr>
      </a:lvl2pPr>
      <a:lvl3pPr marL="779860" indent="-265510" algn="l" defTabSz="685800" rtl="0" eaLnBrk="1" latinLnBrk="0" hangingPunct="1">
        <a:lnSpc>
          <a:spcPct val="100000"/>
        </a:lnSpc>
        <a:spcBef>
          <a:spcPts val="600"/>
        </a:spcBef>
        <a:buSzPct val="50000"/>
        <a:buFont typeface="Wingdings" panose="05000000000000000000" pitchFamily="2" charset="2"/>
        <a:buChar char="q"/>
        <a:defRPr sz="2800" kern="1200">
          <a:solidFill>
            <a:schemeClr val="tx1"/>
          </a:solidFill>
          <a:latin typeface="+mn-lt"/>
          <a:ea typeface="+mn-ea"/>
          <a:cs typeface="+mn-cs"/>
        </a:defRPr>
      </a:lvl3pPr>
      <a:lvl4pPr marL="1028700" indent="-220266" algn="l" defTabSz="685800" rtl="0" eaLnBrk="1" latinLnBrk="0" hangingPunct="1">
        <a:lnSpc>
          <a:spcPct val="100000"/>
        </a:lnSpc>
        <a:spcBef>
          <a:spcPts val="600"/>
        </a:spcBef>
        <a:buFont typeface="Calibri" panose="020F0502020204030204" pitchFamily="34" charset="0"/>
        <a:buChar char="–"/>
        <a:defRPr sz="2400" kern="1200">
          <a:solidFill>
            <a:schemeClr val="tx1"/>
          </a:solidFill>
          <a:latin typeface="+mn-lt"/>
          <a:ea typeface="+mn-ea"/>
          <a:cs typeface="+mn-cs"/>
        </a:defRPr>
      </a:lvl4pPr>
      <a:lvl5pPr marL="1028700" indent="163116" algn="l" defTabSz="685800" rtl="0" eaLnBrk="1" latinLnBrk="0" hangingPunct="1">
        <a:lnSpc>
          <a:spcPct val="100000"/>
        </a:lnSpc>
        <a:spcBef>
          <a:spcPts val="600"/>
        </a:spcBef>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l="-17000" t="-5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341"/>
            <a:ext cx="9144000" cy="1003267"/>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s-ES" smtClean="0">
                <a:solidFill>
                  <a:prstClr val="black">
                    <a:tint val="75000"/>
                  </a:prstClr>
                </a:solidFill>
              </a:rPr>
              <a:t>Pólizas del Asegurador Suplementario de Medicare (Medigap)</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10" name="Text Placeholder 2"/>
          <p:cNvSpPr>
            <a:spLocks noGrp="1"/>
          </p:cNvSpPr>
          <p:nvPr>
            <p:ph type="body" idx="1"/>
          </p:nvPr>
        </p:nvSpPr>
        <p:spPr>
          <a:xfrm>
            <a:off x="628650" y="1114816"/>
            <a:ext cx="7886700" cy="5062147"/>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septiembre de 2017</a:t>
            </a:r>
            <a:endParaRPr lang="en-US" dirty="0">
              <a:solidFill>
                <a:prstClr val="black">
                  <a:tint val="75000"/>
                </a:prstClr>
              </a:solidFill>
            </a:endParaRPr>
          </a:p>
        </p:txBody>
      </p:sp>
    </p:spTree>
    <p:extLst>
      <p:ext uri="{BB962C8B-B14F-4D97-AF65-F5344CB8AC3E}">
        <p14:creationId xmlns:p14="http://schemas.microsoft.com/office/powerpoint/2010/main" val="260220654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Lst>
  <p:hf hdr="0"/>
  <p:txStyles>
    <p:title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p:titleStyle>
    <p:bodyStyle>
      <a:lvl1pPr marL="288925" indent="-288925" algn="l" defTabSz="685800" rtl="0" eaLnBrk="1" latinLnBrk="0" hangingPunct="1">
        <a:lnSpc>
          <a:spcPct val="100000"/>
        </a:lnSpc>
        <a:spcBef>
          <a:spcPts val="600"/>
        </a:spcBef>
        <a:buFont typeface="Wingdings" panose="05000000000000000000" pitchFamily="2" charset="2"/>
        <a:buChar char="§"/>
        <a:defRPr sz="3200" kern="1200">
          <a:solidFill>
            <a:schemeClr val="tx1"/>
          </a:solidFill>
          <a:latin typeface="+mn-lt"/>
          <a:ea typeface="+mn-ea"/>
          <a:cs typeface="+mn-cs"/>
        </a:defRPr>
      </a:lvl1pPr>
      <a:lvl2pPr marL="514350" indent="-217885" algn="l" defTabSz="685800" rtl="0" eaLnBrk="1" latinLnBrk="0" hangingPunct="1">
        <a:lnSpc>
          <a:spcPct val="100000"/>
        </a:lnSpc>
        <a:spcBef>
          <a:spcPts val="600"/>
        </a:spcBef>
        <a:buFont typeface="Arial" panose="020B0604020202020204" pitchFamily="34" charset="0"/>
        <a:buChar char="•"/>
        <a:defRPr sz="2800" kern="1200">
          <a:solidFill>
            <a:schemeClr val="tx1"/>
          </a:solidFill>
          <a:latin typeface="+mn-lt"/>
          <a:ea typeface="+mn-ea"/>
          <a:cs typeface="+mn-cs"/>
        </a:defRPr>
      </a:lvl2pPr>
      <a:lvl3pPr marL="779860" indent="-265510" algn="l" defTabSz="685800" rtl="0" eaLnBrk="1" latinLnBrk="0" hangingPunct="1">
        <a:lnSpc>
          <a:spcPct val="100000"/>
        </a:lnSpc>
        <a:spcBef>
          <a:spcPts val="600"/>
        </a:spcBef>
        <a:buSzPct val="50000"/>
        <a:buFont typeface="Wingdings" panose="05000000000000000000" pitchFamily="2" charset="2"/>
        <a:buChar char="q"/>
        <a:defRPr sz="2800" kern="1200">
          <a:solidFill>
            <a:schemeClr val="tx1"/>
          </a:solidFill>
          <a:latin typeface="+mn-lt"/>
          <a:ea typeface="+mn-ea"/>
          <a:cs typeface="+mn-cs"/>
        </a:defRPr>
      </a:lvl3pPr>
      <a:lvl4pPr marL="1028700" indent="-220266" algn="l" defTabSz="685800" rtl="0" eaLnBrk="1" latinLnBrk="0" hangingPunct="1">
        <a:lnSpc>
          <a:spcPct val="100000"/>
        </a:lnSpc>
        <a:spcBef>
          <a:spcPts val="600"/>
        </a:spcBef>
        <a:buFont typeface="Calibri" panose="020F0502020204030204" pitchFamily="34" charset="0"/>
        <a:buChar char="–"/>
        <a:defRPr sz="2400" kern="1200">
          <a:solidFill>
            <a:schemeClr val="tx1"/>
          </a:solidFill>
          <a:latin typeface="+mn-lt"/>
          <a:ea typeface="+mn-ea"/>
          <a:cs typeface="+mn-cs"/>
        </a:defRPr>
      </a:lvl4pPr>
      <a:lvl5pPr marL="1028700" indent="163116" algn="l" defTabSz="685800" rtl="0" eaLnBrk="1" latinLnBrk="0" hangingPunct="1">
        <a:lnSpc>
          <a:spcPct val="100000"/>
        </a:lnSpc>
        <a:spcBef>
          <a:spcPts val="600"/>
        </a:spcBef>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166986" y="2796403"/>
            <a:ext cx="3348364" cy="3380560"/>
          </a:xfrm>
          <a:prstGeom prst="rect">
            <a:avLst/>
          </a:prstGeom>
        </p:spPr>
        <p:txBody>
          <a:bodyPr vert="horz" lIns="91440" tIns="45720" rIns="91440" bIns="45720" rtlCol="0">
            <a:normAutofit/>
          </a:bodyPr>
          <a:lstStyle/>
          <a:p>
            <a:pPr lvl="0"/>
            <a:r>
              <a:rPr lang="en-US" dirty="0" smtClean="0"/>
              <a:t>Click to edit Master text styles</a:t>
            </a:r>
            <a:endParaRPr lang="en-US" dirty="0"/>
          </a:p>
        </p:txBody>
      </p:sp>
    </p:spTree>
    <p:extLst>
      <p:ext uri="{BB962C8B-B14F-4D97-AF65-F5344CB8AC3E}">
        <p14:creationId xmlns:p14="http://schemas.microsoft.com/office/powerpoint/2010/main" val="3466520206"/>
      </p:ext>
    </p:extLst>
  </p:cSld>
  <p:clrMap bg1="lt1" tx1="dk1" bg2="lt2" tx2="dk2" accent1="accent1" accent2="accent2" accent3="accent3" accent4="accent4" accent5="accent5" accent6="accent6" hlink="hlink" folHlink="folHlink"/>
  <p:sldLayoutIdLst>
    <p:sldLayoutId id="2147483705" r:id="rId1"/>
    <p:sldLayoutId id="2147483706" r:id="rId2"/>
  </p:sldLayoutIdLst>
  <p:hf hdr="0"/>
  <p:txStyles>
    <p:titleStyle>
      <a:lvl1pPr algn="ctr" defTabSz="685800" rtl="0" eaLnBrk="1" latinLnBrk="0" hangingPunct="1">
        <a:lnSpc>
          <a:spcPct val="90000"/>
        </a:lnSpc>
        <a:spcBef>
          <a:spcPct val="0"/>
        </a:spcBef>
        <a:buNone/>
        <a:defRPr sz="3300" b="1" kern="1200">
          <a:solidFill>
            <a:schemeClr val="tx1"/>
          </a:solidFill>
          <a:latin typeface="+mn-lt"/>
          <a:ea typeface="+mj-ea"/>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2100" b="1" kern="1200">
          <a:solidFill>
            <a:srgbClr val="084A9C"/>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tags" Target="../tags/tag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tags" Target="../tags/tag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ags" Target="../tags/tag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4.xml"/><Relationship Id="rId1" Type="http://schemas.openxmlformats.org/officeDocument/2006/relationships/tags" Target="../tags/tag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ags" Target="../tags/tag1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tags" Target="../tags/tag1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3.xml"/><Relationship Id="rId1" Type="http://schemas.openxmlformats.org/officeDocument/2006/relationships/tags" Target="../tags/tag13.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xml"/><Relationship Id="rId1" Type="http://schemas.openxmlformats.org/officeDocument/2006/relationships/tags" Target="../tags/tag1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xml"/><Relationship Id="rId1" Type="http://schemas.openxmlformats.org/officeDocument/2006/relationships/tags" Target="../tags/tag15.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xml"/><Relationship Id="rId1" Type="http://schemas.openxmlformats.org/officeDocument/2006/relationships/tags" Target="../tags/tag1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3.xml"/><Relationship Id="rId1" Type="http://schemas.openxmlformats.org/officeDocument/2006/relationships/tags" Target="../tags/tag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3.xml"/><Relationship Id="rId1" Type="http://schemas.openxmlformats.org/officeDocument/2006/relationships/tags" Target="../tags/tag2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3.xml"/><Relationship Id="rId1" Type="http://schemas.openxmlformats.org/officeDocument/2006/relationships/tags" Target="../tags/tag2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3.xml"/><Relationship Id="rId1" Type="http://schemas.openxmlformats.org/officeDocument/2006/relationships/tags" Target="../tags/tag2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26.xml"/><Relationship Id="rId1" Type="http://schemas.openxmlformats.org/officeDocument/2006/relationships/tags" Target="../tags/tag25.xml"/><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8.xml"/><Relationship Id="rId1" Type="http://schemas.openxmlformats.org/officeDocument/2006/relationships/tags" Target="../tags/tag27.xml"/><Relationship Id="rId5" Type="http://schemas.openxmlformats.org/officeDocument/2006/relationships/image" Target="../media/image6.jpeg"/><Relationship Id="rId4"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3.xml"/><Relationship Id="rId1" Type="http://schemas.openxmlformats.org/officeDocument/2006/relationships/tags" Target="../tags/tag29.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image" Target="../media/image7.png"/><Relationship Id="rId4"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33.xml"/><Relationship Id="rId1" Type="http://schemas.openxmlformats.org/officeDocument/2006/relationships/tags" Target="../tags/tag32.xml"/><Relationship Id="rId4"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3.xml"/><Relationship Id="rId1" Type="http://schemas.openxmlformats.org/officeDocument/2006/relationships/tags" Target="../tags/tag34.xml"/></Relationships>
</file>

<file path=ppt/slides/_rels/slide46.xml.rels><?xml version="1.0" encoding="UTF-8" standalone="yes"?>
<Relationships xmlns="http://schemas.openxmlformats.org/package/2006/relationships"><Relationship Id="rId8" Type="http://schemas.openxmlformats.org/officeDocument/2006/relationships/hyperlink" Target="http://productordering.cms.hhs.gov" TargetMode="External"/><Relationship Id="rId3" Type="http://schemas.openxmlformats.org/officeDocument/2006/relationships/hyperlink" Target="http://www.medicare.gov/" TargetMode="External"/><Relationship Id="rId7" Type="http://schemas.openxmlformats.org/officeDocument/2006/relationships/hyperlink" Target="http://www.naic.org/" TargetMode="External"/><Relationship Id="rId2" Type="http://schemas.openxmlformats.org/officeDocument/2006/relationships/notesSlide" Target="../notesSlides/notesSlide46.xml"/><Relationship Id="rId1" Type="http://schemas.openxmlformats.org/officeDocument/2006/relationships/slideLayout" Target="../slideLayouts/slideLayout3.xml"/><Relationship Id="rId6" Type="http://schemas.openxmlformats.org/officeDocument/2006/relationships/hyperlink" Target="https://www.shiptacenter.org/" TargetMode="External"/><Relationship Id="rId5" Type="http://schemas.openxmlformats.org/officeDocument/2006/relationships/hyperlink" Target="http://www.cms.gov/Medigap/" TargetMode="External"/><Relationship Id="rId4" Type="http://schemas.openxmlformats.org/officeDocument/2006/relationships/hyperlink" Target="http://www.medicare.gov/find-a-plan/questions/medigap-home.aspx" TargetMode="External"/><Relationship Id="rId9" Type="http://schemas.openxmlformats.org/officeDocument/2006/relationships/image" Target="../media/image8.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hyperlink" Target="https://www.cms.gov/Outreach-and-Education/Training/CMSNationalTrainingProgram/index.html" TargetMode="External"/><Relationship Id="rId2" Type="http://schemas.openxmlformats.org/officeDocument/2006/relationships/notesSlide" Target="../notesSlides/notesSlide50.xml"/><Relationship Id="rId1" Type="http://schemas.openxmlformats.org/officeDocument/2006/relationships/slideLayout" Target="../slideLayouts/slideLayout27.xml"/><Relationship Id="rId6" Type="http://schemas.openxmlformats.org/officeDocument/2006/relationships/image" Target="../media/image11.png"/><Relationship Id="rId5" Type="http://schemas.openxmlformats.org/officeDocument/2006/relationships/hyperlink" Target="https://twitter.com/CMSGov" TargetMode="External"/><Relationship Id="rId4" Type="http://schemas.openxmlformats.org/officeDocument/2006/relationships/hyperlink" Target="mailto:training@cms.hhs.gov"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descr="Yellow Rectangle&#10;" title="Yellow Rectangle"/>
          <p:cNvSpPr>
            <a:spLocks noGrp="1"/>
          </p:cNvSpPr>
          <p:nvPr>
            <p:ph type="title"/>
          </p:nvPr>
        </p:nvSpPr>
        <p:spPr>
          <a:xfrm>
            <a:off x="0" y="1384663"/>
            <a:ext cx="9144000" cy="1066800"/>
          </a:xfrm>
          <a:solidFill>
            <a:srgbClr val="FFD004"/>
          </a:solidFill>
        </p:spPr>
        <p:txBody>
          <a:bodyPr anchor="ctr" anchorCtr="1"/>
          <a:lstStyle/>
          <a:p>
            <a:r>
              <a:rPr dirty="0"/>
              <a:t/>
            </a:r>
            <a:br>
              <a:rPr dirty="0"/>
            </a:br>
            <a:endParaRPr lang="es-US" sz="3400" dirty="0">
              <a:solidFill>
                <a:schemeClr val="tx1"/>
              </a:solidFill>
            </a:endParaRPr>
          </a:p>
        </p:txBody>
      </p:sp>
      <p:sp>
        <p:nvSpPr>
          <p:cNvPr id="4" name="TextBox 3"/>
          <p:cNvSpPr txBox="1"/>
          <p:nvPr/>
        </p:nvSpPr>
        <p:spPr>
          <a:xfrm>
            <a:off x="1289957" y="1384663"/>
            <a:ext cx="6564085" cy="646331"/>
          </a:xfrm>
          <a:prstGeom prst="rect">
            <a:avLst/>
          </a:prstGeom>
          <a:noFill/>
        </p:spPr>
        <p:txBody>
          <a:bodyPr wrap="square" rtlCol="0">
            <a:spAutoFit/>
          </a:bodyPr>
          <a:lstStyle/>
          <a:p>
            <a:pPr algn="ctr"/>
            <a:r>
              <a:rPr lang="es-US" sz="3600" b="1" dirty="0" smtClean="0">
                <a:solidFill>
                  <a:prstClr val="black"/>
                </a:solidFill>
              </a:rPr>
              <a:t>Programa Nacional de Capacitación 2017</a:t>
            </a:r>
            <a:endParaRPr lang="es-US" sz="3600" b="1" dirty="0">
              <a:solidFill>
                <a:prstClr val="black"/>
              </a:solidFill>
            </a:endParaRPr>
          </a:p>
        </p:txBody>
      </p:sp>
      <p:sp>
        <p:nvSpPr>
          <p:cNvPr id="7" name="Subtitle 6"/>
          <p:cNvSpPr>
            <a:spLocks noGrp="1"/>
          </p:cNvSpPr>
          <p:nvPr>
            <p:ph type="body" sz="quarter" idx="10"/>
          </p:nvPr>
        </p:nvSpPr>
        <p:spPr>
          <a:xfrm>
            <a:off x="5601709" y="3327400"/>
            <a:ext cx="3186691" cy="769786"/>
          </a:xfrm>
        </p:spPr>
        <p:txBody>
          <a:bodyPr>
            <a:noAutofit/>
          </a:bodyPr>
          <a:lstStyle/>
          <a:p>
            <a:r>
              <a:rPr lang="es-US" sz="3200" i="0" dirty="0" smtClean="0"/>
              <a:t>Módulo 3</a:t>
            </a:r>
          </a:p>
          <a:p>
            <a:pPr algn="r"/>
            <a:endParaRPr lang="es-US" sz="2800" i="0" dirty="0" smtClean="0"/>
          </a:p>
        </p:txBody>
      </p:sp>
      <p:sp>
        <p:nvSpPr>
          <p:cNvPr id="3" name="Text Placeholder 2"/>
          <p:cNvSpPr>
            <a:spLocks noGrp="1"/>
          </p:cNvSpPr>
          <p:nvPr>
            <p:ph type="body" sz="quarter" idx="11"/>
          </p:nvPr>
        </p:nvSpPr>
        <p:spPr>
          <a:xfrm>
            <a:off x="5571197" y="4192172"/>
            <a:ext cx="3576352" cy="1599028"/>
          </a:xfrm>
        </p:spPr>
        <p:txBody>
          <a:bodyPr>
            <a:noAutofit/>
          </a:bodyPr>
          <a:lstStyle/>
          <a:p>
            <a:pPr>
              <a:lnSpc>
                <a:spcPct val="100000"/>
              </a:lnSpc>
              <a:spcBef>
                <a:spcPts val="600"/>
              </a:spcBef>
            </a:pPr>
            <a:r>
              <a:rPr lang="es-US" sz="2800" i="0" dirty="0" smtClean="0"/>
              <a:t>Pólizas del Asegurador Suplementario de Medicare (Medigap)</a:t>
            </a:r>
            <a:endParaRPr lang="es-US" sz="2800" i="0" dirty="0"/>
          </a:p>
        </p:txBody>
      </p:sp>
      <p:sp>
        <p:nvSpPr>
          <p:cNvPr id="2" name="Rectangle 1" descr="Blue Rectangle&#10;" title="Blue Rectangle"/>
          <p:cNvSpPr/>
          <p:nvPr/>
        </p:nvSpPr>
        <p:spPr>
          <a:xfrm>
            <a:off x="0" y="2451463"/>
            <a:ext cx="9144000" cy="108857"/>
          </a:xfrm>
          <a:prstGeom prst="rect">
            <a:avLst/>
          </a:prstGeom>
          <a:solidFill>
            <a:srgbClr val="084A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Tree>
    <p:extLst>
      <p:ext uri="{BB962C8B-B14F-4D97-AF65-F5344CB8AC3E}">
        <p14:creationId xmlns:p14="http://schemas.microsoft.com/office/powerpoint/2010/main" val="25757191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smtClean="0"/>
              <a:t>Acerca de las pólizas Medigap</a:t>
            </a:r>
            <a:endParaRPr lang="es-US" dirty="0"/>
          </a:p>
        </p:txBody>
      </p:sp>
      <p:sp>
        <p:nvSpPr>
          <p:cNvPr id="3" name="Content Placeholder 2"/>
          <p:cNvSpPr>
            <a:spLocks noGrp="1"/>
          </p:cNvSpPr>
          <p:nvPr>
            <p:ph idx="1"/>
          </p:nvPr>
        </p:nvSpPr>
        <p:spPr>
          <a:xfrm>
            <a:off x="450166" y="1215025"/>
            <a:ext cx="8369984" cy="4961938"/>
          </a:xfrm>
        </p:spPr>
        <p:txBody>
          <a:bodyPr/>
          <a:lstStyle/>
          <a:p>
            <a:pPr marL="365760"/>
            <a:r>
              <a:rPr lang="es-US" dirty="0" smtClean="0"/>
              <a:t>Para tener una póliza Medigap debe tener Medicare Parte A y Parte B</a:t>
            </a:r>
          </a:p>
          <a:p>
            <a:pPr marL="365760"/>
            <a:r>
              <a:rPr lang="es-US" dirty="0" smtClean="0"/>
              <a:t>Usted paga una prima mensual por la póliza Medigap</a:t>
            </a:r>
          </a:p>
          <a:p>
            <a:pPr marL="365760"/>
            <a:r>
              <a:rPr lang="es-US" dirty="0" smtClean="0"/>
              <a:t>Usted paga la prima de Medicare Parte B</a:t>
            </a:r>
          </a:p>
        </p:txBody>
      </p:sp>
      <p:sp>
        <p:nvSpPr>
          <p:cNvPr id="4" name="Date Placeholder 3"/>
          <p:cNvSpPr>
            <a:spLocks noGrp="1"/>
          </p:cNvSpPr>
          <p:nvPr>
            <p:ph type="dt" sz="half" idx="10"/>
          </p:nvPr>
        </p:nvSpPr>
        <p:spPr/>
        <p:txBody>
          <a:bodyPr/>
          <a:lstStyle/>
          <a:p>
            <a:r>
              <a:rPr lang="en-US" smtClean="0"/>
              <a:t>septiembre de 2017</a:t>
            </a:r>
            <a:endParaRPr lang="en-US" dirty="0"/>
          </a:p>
        </p:txBody>
      </p:sp>
      <p:sp>
        <p:nvSpPr>
          <p:cNvPr id="6" name="Footer Placeholder 5"/>
          <p:cNvSpPr>
            <a:spLocks noGrp="1"/>
          </p:cNvSpPr>
          <p:nvPr>
            <p:ph type="ftr" sz="quarter" idx="11"/>
          </p:nvPr>
        </p:nvSpPr>
        <p:spPr/>
        <p:txBody>
          <a:bodyPr/>
          <a:lstStyle/>
          <a:p>
            <a:r>
              <a:rPr lang="es-ES" smtClean="0"/>
              <a:t>Pólizas del Asegurador Suplementario de Medicare (Medigap)</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10</a:t>
            </a:fld>
            <a:endParaRPr lang="en-US" dirty="0"/>
          </a:p>
        </p:txBody>
      </p:sp>
    </p:spTree>
    <p:extLst>
      <p:ext uri="{BB962C8B-B14F-4D97-AF65-F5344CB8AC3E}">
        <p14:creationId xmlns:p14="http://schemas.microsoft.com/office/powerpoint/2010/main" val="16548660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PQuestion"/>
          <p:cNvSpPr>
            <a:spLocks noGrp="1"/>
          </p:cNvSpPr>
          <p:nvPr>
            <p:ph type="title"/>
          </p:nvPr>
        </p:nvSpPr>
        <p:spPr/>
        <p:txBody>
          <a:bodyPr/>
          <a:lstStyle/>
          <a:p>
            <a:r>
              <a:rPr lang="es-US" dirty="0" smtClean="0"/>
              <a:t>Compruebe su conocimiento: pregunta 1</a:t>
            </a:r>
            <a:endParaRPr lang="es-US" dirty="0"/>
          </a:p>
        </p:txBody>
      </p:sp>
      <p:sp>
        <p:nvSpPr>
          <p:cNvPr id="5" name="Content Placeholder 4"/>
          <p:cNvSpPr>
            <a:spLocks noGrp="1"/>
          </p:cNvSpPr>
          <p:nvPr>
            <p:ph sz="half" idx="1"/>
          </p:nvPr>
        </p:nvSpPr>
        <p:spPr/>
        <p:txBody>
          <a:bodyPr/>
          <a:lstStyle/>
          <a:p>
            <a:pPr marL="0" indent="0">
              <a:buNone/>
            </a:pPr>
            <a:r>
              <a:rPr lang="es-US" sz="3600" dirty="0" smtClean="0"/>
              <a:t>Los Planes Medicare Advantage son compatibles con las pólizas Medigap.</a:t>
            </a:r>
          </a:p>
          <a:p>
            <a:pPr marL="514350" indent="-514350">
              <a:buAutoNum type="alphaLcPeriod"/>
            </a:pPr>
            <a:r>
              <a:rPr lang="es-US" sz="3600" dirty="0" smtClean="0"/>
              <a:t>Verdadero</a:t>
            </a:r>
          </a:p>
          <a:p>
            <a:pPr marL="514350" indent="-514350">
              <a:buAutoNum type="alphaLcPeriod"/>
            </a:pPr>
            <a:r>
              <a:rPr lang="es-US" sz="3600" dirty="0" smtClean="0"/>
              <a:t>Falso</a:t>
            </a:r>
          </a:p>
        </p:txBody>
      </p:sp>
      <p:sp>
        <p:nvSpPr>
          <p:cNvPr id="12" name="Rounded Rectangle 11" descr="Correct answer indicator"/>
          <p:cNvSpPr/>
          <p:nvPr/>
        </p:nvSpPr>
        <p:spPr>
          <a:xfrm>
            <a:off x="628650" y="4763550"/>
            <a:ext cx="1637472" cy="41838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Date Placeholder 1"/>
          <p:cNvSpPr>
            <a:spLocks noGrp="1"/>
          </p:cNvSpPr>
          <p:nvPr>
            <p:ph type="dt" sz="half" idx="13"/>
          </p:nvPr>
        </p:nvSpPr>
        <p:spPr/>
        <p:txBody>
          <a:bodyPr/>
          <a:lstStyle/>
          <a:p>
            <a:r>
              <a:rPr lang="en-US" smtClean="0"/>
              <a:t>septiembre de 2017</a:t>
            </a:r>
            <a:endParaRPr lang="en-US" dirty="0"/>
          </a:p>
        </p:txBody>
      </p:sp>
      <p:sp>
        <p:nvSpPr>
          <p:cNvPr id="3" name="Footer Placeholder 2"/>
          <p:cNvSpPr>
            <a:spLocks noGrp="1"/>
          </p:cNvSpPr>
          <p:nvPr>
            <p:ph type="ftr" sz="quarter" idx="11"/>
          </p:nvPr>
        </p:nvSpPr>
        <p:spPr/>
        <p:txBody>
          <a:bodyPr/>
          <a:lstStyle/>
          <a:p>
            <a:r>
              <a:rPr lang="es-ES" smtClean="0"/>
              <a:t>Pólizas del Asegurador Suplementario de Medicare (Medigap)</a:t>
            </a:r>
            <a:endParaRPr lang="en-US" dirty="0"/>
          </a:p>
        </p:txBody>
      </p:sp>
      <p:sp>
        <p:nvSpPr>
          <p:cNvPr id="8" name="Slide Number Placeholder 7"/>
          <p:cNvSpPr>
            <a:spLocks noGrp="1"/>
          </p:cNvSpPr>
          <p:nvPr>
            <p:ph type="sldNum" sz="quarter" idx="12"/>
          </p:nvPr>
        </p:nvSpPr>
        <p:spPr/>
        <p:txBody>
          <a:bodyPr/>
          <a:lstStyle/>
          <a:p>
            <a:fld id="{D3B75908-2BC4-4CCC-BE4B-63652A0FD379}" type="slidenum">
              <a:rPr lang="en-US" smtClean="0"/>
              <a:t>11</a:t>
            </a:fld>
            <a:endParaRPr lang="en-US" dirty="0"/>
          </a:p>
        </p:txBody>
      </p:sp>
    </p:spTree>
    <p:custDataLst>
      <p:tags r:id="rId1"/>
    </p:custDataLst>
    <p:extLst>
      <p:ext uri="{BB962C8B-B14F-4D97-AF65-F5344CB8AC3E}">
        <p14:creationId xmlns:p14="http://schemas.microsoft.com/office/powerpoint/2010/main" val="2890176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US" dirty="0" smtClean="0"/>
              <a:t>Compruebe su conocimiento: pregunta 2</a:t>
            </a:r>
            <a:endParaRPr lang="es-US" dirty="0"/>
          </a:p>
        </p:txBody>
      </p:sp>
      <p:sp>
        <p:nvSpPr>
          <p:cNvPr id="5" name="Content Placeholder 4"/>
          <p:cNvSpPr>
            <a:spLocks noGrp="1"/>
          </p:cNvSpPr>
          <p:nvPr>
            <p:ph sz="half" idx="1"/>
          </p:nvPr>
        </p:nvSpPr>
        <p:spPr>
          <a:xfrm>
            <a:off x="365760" y="1189973"/>
            <a:ext cx="4263390" cy="4986990"/>
          </a:xfrm>
        </p:spPr>
        <p:txBody>
          <a:bodyPr/>
          <a:lstStyle/>
          <a:p>
            <a:pPr marL="0" indent="0">
              <a:buNone/>
            </a:pPr>
            <a:r>
              <a:rPr lang="es-US" dirty="0" smtClean="0"/>
              <a:t>Usted debe tener _____ para obtener una póliza Medigap.</a:t>
            </a:r>
          </a:p>
          <a:p>
            <a:pPr marL="514350" indent="-514350">
              <a:buAutoNum type="alphaLcPeriod"/>
            </a:pPr>
            <a:r>
              <a:rPr lang="es-US" sz="3000" dirty="0" smtClean="0"/>
              <a:t>Solo Medicare Parte A</a:t>
            </a:r>
          </a:p>
          <a:p>
            <a:pPr marL="514350" indent="-514350">
              <a:buAutoNum type="alphaLcPeriod"/>
            </a:pPr>
            <a:r>
              <a:rPr lang="es-US" sz="3000" dirty="0" smtClean="0"/>
              <a:t>Solo Medicare Parte B</a:t>
            </a:r>
          </a:p>
          <a:p>
            <a:pPr marL="514350" indent="-514350">
              <a:buAutoNum type="alphaLcPeriod"/>
            </a:pPr>
            <a:r>
              <a:rPr lang="es-US" sz="3000" dirty="0" smtClean="0"/>
              <a:t>Medicare Parte A y Parte B</a:t>
            </a:r>
          </a:p>
          <a:p>
            <a:pPr marL="514350" indent="-514350">
              <a:buAutoNum type="alphaLcPeriod"/>
            </a:pPr>
            <a:r>
              <a:rPr lang="es-US" sz="3000" dirty="0" smtClean="0"/>
              <a:t>Medicare Parte C</a:t>
            </a:r>
          </a:p>
          <a:p>
            <a:pPr marL="514350" indent="-514350">
              <a:buAutoNum type="alphaLcPeriod"/>
            </a:pPr>
            <a:endParaRPr lang="es-US" dirty="0"/>
          </a:p>
        </p:txBody>
      </p:sp>
      <p:sp>
        <p:nvSpPr>
          <p:cNvPr id="10" name="Rounded Rectangle 9" descr="Correct answer indicator"/>
          <p:cNvSpPr/>
          <p:nvPr/>
        </p:nvSpPr>
        <p:spPr>
          <a:xfrm>
            <a:off x="365760" y="3889498"/>
            <a:ext cx="4263390" cy="85344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Date Placeholder 1"/>
          <p:cNvSpPr>
            <a:spLocks noGrp="1"/>
          </p:cNvSpPr>
          <p:nvPr>
            <p:ph type="dt" sz="half" idx="13"/>
          </p:nvPr>
        </p:nvSpPr>
        <p:spPr/>
        <p:txBody>
          <a:bodyPr/>
          <a:lstStyle/>
          <a:p>
            <a:r>
              <a:rPr lang="en-US" smtClean="0"/>
              <a:t>septiembre de 2017</a:t>
            </a:r>
            <a:endParaRPr lang="en-US" dirty="0"/>
          </a:p>
        </p:txBody>
      </p:sp>
      <p:sp>
        <p:nvSpPr>
          <p:cNvPr id="3" name="Footer Placeholder 2"/>
          <p:cNvSpPr>
            <a:spLocks noGrp="1"/>
          </p:cNvSpPr>
          <p:nvPr>
            <p:ph type="ftr" sz="quarter" idx="11"/>
          </p:nvPr>
        </p:nvSpPr>
        <p:spPr/>
        <p:txBody>
          <a:bodyPr/>
          <a:lstStyle/>
          <a:p>
            <a:r>
              <a:rPr lang="es-ES" smtClean="0"/>
              <a:t>Pólizas del Asegurador Suplementario de Medicare (Medigap)</a:t>
            </a:r>
            <a:endParaRPr lang="en-US" dirty="0"/>
          </a:p>
        </p:txBody>
      </p:sp>
      <p:sp>
        <p:nvSpPr>
          <p:cNvPr id="9" name="Slide Number Placeholder 8"/>
          <p:cNvSpPr>
            <a:spLocks noGrp="1"/>
          </p:cNvSpPr>
          <p:nvPr>
            <p:ph type="sldNum" sz="quarter" idx="12"/>
          </p:nvPr>
        </p:nvSpPr>
        <p:spPr/>
        <p:txBody>
          <a:bodyPr/>
          <a:lstStyle/>
          <a:p>
            <a:fld id="{D3B75908-2BC4-4CCC-BE4B-63652A0FD379}" type="slidenum">
              <a:rPr lang="en-US" smtClean="0"/>
              <a:t>12</a:t>
            </a:fld>
            <a:endParaRPr lang="en-US" dirty="0"/>
          </a:p>
        </p:txBody>
      </p:sp>
    </p:spTree>
    <p:custDataLst>
      <p:tags r:id="rId1"/>
    </p:custDataLst>
    <p:extLst>
      <p:ext uri="{BB962C8B-B14F-4D97-AF65-F5344CB8AC3E}">
        <p14:creationId xmlns:p14="http://schemas.microsoft.com/office/powerpoint/2010/main" val="3815768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smtClean="0"/>
              <a:t>Lección 2: Planes Medigap</a:t>
            </a:r>
            <a:endParaRPr lang="es-US" dirty="0"/>
          </a:p>
        </p:txBody>
      </p:sp>
      <p:sp>
        <p:nvSpPr>
          <p:cNvPr id="4" name="Content Placeholder 2"/>
          <p:cNvSpPr>
            <a:spLocks noGrp="1"/>
          </p:cNvSpPr>
          <p:nvPr>
            <p:ph idx="1"/>
          </p:nvPr>
        </p:nvSpPr>
        <p:spPr>
          <a:xfrm>
            <a:off x="628650" y="1139868"/>
            <a:ext cx="8163658" cy="5037095"/>
          </a:xfrm>
        </p:spPr>
        <p:txBody>
          <a:bodyPr/>
          <a:lstStyle/>
          <a:p>
            <a:pPr indent="-365760"/>
            <a:r>
              <a:rPr lang="es-US" dirty="0" smtClean="0"/>
              <a:t>Tipos de planes Medigap</a:t>
            </a:r>
          </a:p>
          <a:p>
            <a:pPr lvl="1"/>
            <a:r>
              <a:rPr lang="es-US" dirty="0" smtClean="0"/>
              <a:t>Pólizas estandarizadas</a:t>
            </a:r>
          </a:p>
          <a:p>
            <a:pPr lvl="1"/>
            <a:r>
              <a:rPr lang="es-US" dirty="0" smtClean="0"/>
              <a:t>Tipos especiales de pólizas Medigap</a:t>
            </a:r>
          </a:p>
          <a:p>
            <a:pPr indent="-365760"/>
            <a:r>
              <a:rPr lang="es-US" dirty="0" smtClean="0"/>
              <a:t>Cómo están estructurados los planes Medigap</a:t>
            </a:r>
          </a:p>
          <a:p>
            <a:pPr marL="342900" indent="-342900"/>
            <a:r>
              <a:rPr lang="es-US" dirty="0" smtClean="0"/>
              <a:t>Beneficios básicos cubiertos por cada tipo de plan Medigap</a:t>
            </a:r>
          </a:p>
          <a:p>
            <a:endParaRPr lang="es-US" dirty="0"/>
          </a:p>
        </p:txBody>
      </p:sp>
      <p:sp>
        <p:nvSpPr>
          <p:cNvPr id="3" name="Date Placeholder 2"/>
          <p:cNvSpPr>
            <a:spLocks noGrp="1"/>
          </p:cNvSpPr>
          <p:nvPr>
            <p:ph type="dt" sz="half" idx="10"/>
          </p:nvPr>
        </p:nvSpPr>
        <p:spPr/>
        <p:txBody>
          <a:bodyPr/>
          <a:lstStyle/>
          <a:p>
            <a:r>
              <a:rPr lang="en-US" smtClean="0"/>
              <a:t>septiembre de 2017</a:t>
            </a:r>
            <a:endParaRPr lang="en-US" dirty="0"/>
          </a:p>
        </p:txBody>
      </p:sp>
      <p:sp>
        <p:nvSpPr>
          <p:cNvPr id="5" name="Footer Placeholder 4"/>
          <p:cNvSpPr>
            <a:spLocks noGrp="1"/>
          </p:cNvSpPr>
          <p:nvPr>
            <p:ph type="ftr" sz="quarter" idx="11"/>
          </p:nvPr>
        </p:nvSpPr>
        <p:spPr/>
        <p:txBody>
          <a:bodyPr/>
          <a:lstStyle/>
          <a:p>
            <a:r>
              <a:rPr lang="es-ES" smtClean="0"/>
              <a:t>Pólizas del Asegurador Suplementario de Medicare (Medigap)</a:t>
            </a:r>
            <a:endParaRPr lang="en-US" dirty="0"/>
          </a:p>
        </p:txBody>
      </p:sp>
      <p:sp>
        <p:nvSpPr>
          <p:cNvPr id="9" name="Slide Number Placeholder 8"/>
          <p:cNvSpPr>
            <a:spLocks noGrp="1"/>
          </p:cNvSpPr>
          <p:nvPr>
            <p:ph type="sldNum" sz="quarter" idx="12"/>
          </p:nvPr>
        </p:nvSpPr>
        <p:spPr/>
        <p:txBody>
          <a:bodyPr/>
          <a:lstStyle/>
          <a:p>
            <a:fld id="{D3B75908-2BC4-4CCC-BE4B-63652A0FD379}" type="slidenum">
              <a:rPr lang="en-US" smtClean="0"/>
              <a:t>13</a:t>
            </a:fld>
            <a:endParaRPr lang="en-US" dirty="0"/>
          </a:p>
        </p:txBody>
      </p:sp>
    </p:spTree>
    <p:extLst>
      <p:ext uri="{BB962C8B-B14F-4D97-AF65-F5344CB8AC3E}">
        <p14:creationId xmlns:p14="http://schemas.microsoft.com/office/powerpoint/2010/main" val="28779363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title"/>
          </p:nvPr>
        </p:nvSpPr>
        <p:spPr/>
        <p:txBody>
          <a:bodyPr/>
          <a:lstStyle/>
          <a:p>
            <a:r>
              <a:rPr lang="es-US" dirty="0" smtClean="0"/>
              <a:t>Planes Medigap</a:t>
            </a:r>
            <a:endParaRPr lang="es-US" dirty="0"/>
          </a:p>
        </p:txBody>
      </p:sp>
      <p:sp>
        <p:nvSpPr>
          <p:cNvPr id="30726" name="Rectangle 8"/>
          <p:cNvSpPr>
            <a:spLocks noGrp="1" noChangeArrowheads="1"/>
          </p:cNvSpPr>
          <p:nvPr>
            <p:ph idx="1"/>
          </p:nvPr>
        </p:nvSpPr>
        <p:spPr>
          <a:xfrm>
            <a:off x="337625" y="1215025"/>
            <a:ext cx="8453449" cy="5141326"/>
          </a:xfrm>
        </p:spPr>
        <p:txBody>
          <a:bodyPr/>
          <a:lstStyle/>
          <a:p>
            <a:r>
              <a:rPr lang="es-US" sz="2600" dirty="0" smtClean="0"/>
              <a:t>Planes estandarizados identificados con una letra</a:t>
            </a:r>
          </a:p>
          <a:p>
            <a:pPr lvl="1"/>
            <a:r>
              <a:rPr lang="es-US" sz="2600" dirty="0" smtClean="0"/>
              <a:t>Actualmente se comercializan los planes A, B, C, D, F, G, K, L, M y N.</a:t>
            </a:r>
          </a:p>
          <a:p>
            <a:pPr lvl="1"/>
            <a:r>
              <a:rPr lang="es-US" sz="2600" dirty="0" smtClean="0"/>
              <a:t>Todos los planes ofrecen los mismos beneficios básicos</a:t>
            </a:r>
          </a:p>
          <a:p>
            <a:pPr lvl="1"/>
            <a:r>
              <a:rPr lang="es-US" sz="2600" dirty="0" smtClean="0"/>
              <a:t>Las compañías no están obligadas a vender todos los planes</a:t>
            </a:r>
          </a:p>
          <a:p>
            <a:pPr lvl="1"/>
            <a:r>
              <a:rPr lang="es-US" sz="2600" dirty="0" smtClean="0"/>
              <a:t>Los planes E, H, I y J existen pero ya no se venden</a:t>
            </a:r>
          </a:p>
          <a:p>
            <a:pPr lvl="1"/>
            <a:r>
              <a:rPr lang="es-US" sz="2600" dirty="0" smtClean="0"/>
              <a:t>Los planes con la misma letra deben ofrecer todos los mismos beneficios</a:t>
            </a:r>
          </a:p>
          <a:p>
            <a:pPr lvl="2"/>
            <a:r>
              <a:rPr lang="es-US" sz="2400" dirty="0" smtClean="0"/>
              <a:t>Solo varía el costo de la póliza según la compañía</a:t>
            </a:r>
          </a:p>
          <a:p>
            <a:pPr marL="457200" indent="-457200"/>
            <a:r>
              <a:rPr lang="es-US" sz="2600" dirty="0" smtClean="0"/>
              <a:t>Los estados exentos (Massachusetts, Minnesota y Wisconsin) tienen distintos estándares para los planes</a:t>
            </a:r>
            <a:endParaRPr lang="es-US" sz="2600" dirty="0"/>
          </a:p>
        </p:txBody>
      </p:sp>
      <p:sp>
        <p:nvSpPr>
          <p:cNvPr id="2" name="Date Placeholder 1"/>
          <p:cNvSpPr>
            <a:spLocks noGrp="1"/>
          </p:cNvSpPr>
          <p:nvPr>
            <p:ph type="dt" sz="half" idx="10"/>
          </p:nvPr>
        </p:nvSpPr>
        <p:spPr/>
        <p:txBody>
          <a:bodyPr/>
          <a:lstStyle/>
          <a:p>
            <a:r>
              <a:rPr lang="en-US" smtClean="0"/>
              <a:t>septiembre de 2017</a:t>
            </a:r>
            <a:endParaRPr lang="en-US" dirty="0"/>
          </a:p>
        </p:txBody>
      </p:sp>
      <p:sp>
        <p:nvSpPr>
          <p:cNvPr id="3" name="Footer Placeholder 2"/>
          <p:cNvSpPr>
            <a:spLocks noGrp="1"/>
          </p:cNvSpPr>
          <p:nvPr>
            <p:ph type="ftr" sz="quarter" idx="11"/>
          </p:nvPr>
        </p:nvSpPr>
        <p:spPr/>
        <p:txBody>
          <a:bodyPr/>
          <a:lstStyle/>
          <a:p>
            <a:r>
              <a:rPr lang="es-ES" smtClean="0"/>
              <a:t>Pólizas del Asegurador Suplementario de Medicare (Medigap)</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14</a:t>
            </a:fld>
            <a:endParaRPr lang="en-US" dirty="0"/>
          </a:p>
        </p:txBody>
      </p:sp>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title"/>
          </p:nvPr>
        </p:nvSpPr>
        <p:spPr/>
        <p:txBody>
          <a:bodyPr/>
          <a:lstStyle/>
          <a:p>
            <a:pPr eaLnBrk="1" hangingPunct="1"/>
            <a:r>
              <a:rPr lang="es-US" dirty="0" smtClean="0"/>
              <a:t>Tipos de planes Medigap</a:t>
            </a:r>
            <a:endParaRPr lang="es-US" sz="1200" b="0" dirty="0"/>
          </a:p>
        </p:txBody>
      </p:sp>
      <p:sp>
        <p:nvSpPr>
          <p:cNvPr id="5" name="TextBox 4"/>
          <p:cNvSpPr txBox="1"/>
          <p:nvPr/>
        </p:nvSpPr>
        <p:spPr>
          <a:xfrm>
            <a:off x="1" y="1105478"/>
            <a:ext cx="9144000" cy="369332"/>
          </a:xfrm>
          <a:prstGeom prst="rect">
            <a:avLst/>
          </a:prstGeom>
          <a:solidFill>
            <a:schemeClr val="accent1"/>
          </a:solidFill>
        </p:spPr>
        <p:txBody>
          <a:bodyPr wrap="square" rtlCol="0">
            <a:spAutoFit/>
          </a:bodyPr>
          <a:lstStyle/>
          <a:p>
            <a:pPr algn="ctr" fontAlgn="b"/>
            <a:r>
              <a:rPr lang="es-US" b="1" dirty="0" smtClean="0">
                <a:solidFill>
                  <a:schemeClr val="bg1"/>
                </a:solidFill>
              </a:rPr>
              <a:t>                                                      Planes del Asegurador suplementario de Medicare (Medigap)</a:t>
            </a:r>
            <a:endParaRPr lang="es-US" dirty="0">
              <a:solidFill>
                <a:schemeClr val="bg1"/>
              </a:solidFill>
            </a:endParaRPr>
          </a:p>
        </p:txBody>
      </p:sp>
      <p:sp>
        <p:nvSpPr>
          <p:cNvPr id="9" name="TextBox 8"/>
          <p:cNvSpPr txBox="1"/>
          <p:nvPr/>
        </p:nvSpPr>
        <p:spPr>
          <a:xfrm>
            <a:off x="1" y="4994453"/>
            <a:ext cx="9143999" cy="1061829"/>
          </a:xfrm>
          <a:prstGeom prst="rect">
            <a:avLst/>
          </a:prstGeom>
          <a:solidFill>
            <a:srgbClr val="DCE6F2"/>
          </a:solidFill>
        </p:spPr>
        <p:txBody>
          <a:bodyPr wrap="square" rtlCol="0">
            <a:spAutoFit/>
          </a:bodyPr>
          <a:lstStyle/>
          <a:p>
            <a:r>
              <a:rPr lang="es-US" sz="1050" dirty="0"/>
              <a:t>*El Plan F también se ofrece como un plan de deducible alto en ciertas compañías de seguro de algunos estados. Si elige esta opción, ello implica que deberá pagar por los costos cubiertos por Medicare (coseguro, copagos y deducibles) hasta la cantidad deducible de $2,200 en 2017 antes de que la póliza pague. </a:t>
            </a:r>
          </a:p>
          <a:p>
            <a:r>
              <a:rPr lang="es-US" sz="1050" dirty="0"/>
              <a:t>**Para los Planes K y L, después de que haya alcanzado su límite anual de gastos directos de su bolsillo y el deducible anual de la Parte B ($183 en 2017), el plan Medigap pagará el 100% de los servicios cubiertos durante el resto del año calendario. </a:t>
            </a:r>
          </a:p>
          <a:p>
            <a:r>
              <a:rPr lang="es-US" sz="1050" dirty="0"/>
              <a:t>*** El Plan N paga el 100% del coseguro de la Parte B, excepto por un copago de hasta $20 por algunas consultas y un copago de hasta $50 para visitas a la sala de emergencias que no conlleven a una internación.</a:t>
            </a:r>
          </a:p>
        </p:txBody>
      </p:sp>
      <p:sp>
        <p:nvSpPr>
          <p:cNvPr id="2" name="Date Placeholder 1"/>
          <p:cNvSpPr>
            <a:spLocks noGrp="1"/>
          </p:cNvSpPr>
          <p:nvPr>
            <p:ph type="dt" sz="half" idx="10"/>
          </p:nvPr>
        </p:nvSpPr>
        <p:spPr/>
        <p:txBody>
          <a:bodyPr/>
          <a:lstStyle/>
          <a:p>
            <a:r>
              <a:rPr lang="en-US" smtClean="0"/>
              <a:t>septiembre de 2017</a:t>
            </a:r>
            <a:endParaRPr lang="en-US" dirty="0"/>
          </a:p>
        </p:txBody>
      </p:sp>
      <p:sp>
        <p:nvSpPr>
          <p:cNvPr id="6" name="Footer Placeholder 5"/>
          <p:cNvSpPr>
            <a:spLocks noGrp="1"/>
          </p:cNvSpPr>
          <p:nvPr>
            <p:ph type="ftr" sz="quarter" idx="11"/>
          </p:nvPr>
        </p:nvSpPr>
        <p:spPr/>
        <p:txBody>
          <a:bodyPr/>
          <a:lstStyle/>
          <a:p>
            <a:r>
              <a:rPr lang="es-ES" smtClean="0"/>
              <a:t>Pólizas del Asegurador Suplementario de Medicare (Medigap)</a:t>
            </a:r>
            <a:endParaRPr lang="en-US" dirty="0"/>
          </a:p>
        </p:txBody>
      </p:sp>
      <p:sp>
        <p:nvSpPr>
          <p:cNvPr id="8" name="Slide Number Placeholder 7"/>
          <p:cNvSpPr>
            <a:spLocks noGrp="1"/>
          </p:cNvSpPr>
          <p:nvPr>
            <p:ph type="sldNum" sz="quarter" idx="12"/>
          </p:nvPr>
        </p:nvSpPr>
        <p:spPr/>
        <p:txBody>
          <a:bodyPr/>
          <a:lstStyle/>
          <a:p>
            <a:fld id="{D60A6685-DBF6-4C41-A0CC-AA9EA7A85A20}" type="slidenum">
              <a:rPr lang="en-US" smtClean="0"/>
              <a:t>15</a:t>
            </a:fld>
            <a:endParaRPr lang="en-US" dirty="0"/>
          </a:p>
        </p:txBody>
      </p:sp>
      <p:graphicFrame>
        <p:nvGraphicFramePr>
          <p:cNvPr id="10" name="Content Placeholder 9" descr="Table showing benefits by Medicare Supplement Insurance (Medigap) Plan type, indicated by plan type letter.  Detail included in speakers' notes." title="Medigap Plan Types Table"/>
          <p:cNvGraphicFramePr>
            <a:graphicFrameLocks noGrp="1"/>
          </p:cNvGraphicFramePr>
          <p:nvPr>
            <p:ph idx="1"/>
            <p:extLst>
              <p:ext uri="{D42A27DB-BD31-4B8C-83A1-F6EECF244321}">
                <p14:modId xmlns:p14="http://schemas.microsoft.com/office/powerpoint/2010/main" val="1921460659"/>
              </p:ext>
            </p:extLst>
          </p:nvPr>
        </p:nvGraphicFramePr>
        <p:xfrm>
          <a:off x="2" y="1492252"/>
          <a:ext cx="9144002" cy="3499425"/>
        </p:xfrm>
        <a:graphic>
          <a:graphicData uri="http://schemas.openxmlformats.org/drawingml/2006/table">
            <a:tbl>
              <a:tblPr firstRow="1" firstCol="1" bandRow="1">
                <a:tableStyleId>{5C22544A-7EE6-4342-B048-85BDC9FD1C3A}</a:tableStyleId>
              </a:tblPr>
              <a:tblGrid>
                <a:gridCol w="3240026"/>
                <a:gridCol w="617147"/>
                <a:gridCol w="540004"/>
                <a:gridCol w="540004"/>
                <a:gridCol w="617147"/>
                <a:gridCol w="540004"/>
                <a:gridCol w="540004"/>
                <a:gridCol w="694291"/>
                <a:gridCol w="584448"/>
                <a:gridCol w="550985"/>
                <a:gridCol w="679942"/>
              </a:tblGrid>
              <a:tr h="219697">
                <a:tc>
                  <a:txBody>
                    <a:bodyPr/>
                    <a:lstStyle/>
                    <a:p>
                      <a:pPr marL="0" marR="0" algn="ctr">
                        <a:lnSpc>
                          <a:spcPct val="115000"/>
                        </a:lnSpc>
                        <a:spcBef>
                          <a:spcPts val="0"/>
                        </a:spcBef>
                        <a:spcAft>
                          <a:spcPts val="0"/>
                        </a:spcAft>
                      </a:pPr>
                      <a:r>
                        <a:rPr lang="en-US" sz="1100" dirty="0">
                          <a:effectLst/>
                        </a:rPr>
                        <a:t>Benefits</a:t>
                      </a:r>
                      <a:endParaRPr lang="en-US" sz="1100" dirty="0">
                        <a:effectLst/>
                        <a:latin typeface="Calibri"/>
                        <a:ea typeface="Calibri"/>
                        <a:cs typeface="Times New Roman"/>
                      </a:endParaRPr>
                    </a:p>
                  </a:txBody>
                  <a:tcPr marL="48986" marR="48986" marT="0" marB="0"/>
                </a:tc>
                <a:tc>
                  <a:txBody>
                    <a:bodyPr/>
                    <a:lstStyle/>
                    <a:p>
                      <a:pPr marL="0" marR="0" algn="ctr">
                        <a:lnSpc>
                          <a:spcPct val="115000"/>
                        </a:lnSpc>
                        <a:spcBef>
                          <a:spcPts val="0"/>
                        </a:spcBef>
                        <a:spcAft>
                          <a:spcPts val="0"/>
                        </a:spcAft>
                      </a:pPr>
                      <a:r>
                        <a:rPr lang="en-US" sz="1100" dirty="0">
                          <a:effectLst/>
                        </a:rPr>
                        <a:t>A</a:t>
                      </a:r>
                      <a:endParaRPr lang="en-US" sz="1100" dirty="0">
                        <a:effectLst/>
                        <a:latin typeface="Calibri"/>
                        <a:ea typeface="Calibri"/>
                        <a:cs typeface="Times New Roman"/>
                      </a:endParaRPr>
                    </a:p>
                  </a:txBody>
                  <a:tcPr marL="48986" marR="48986" marT="0" marB="0"/>
                </a:tc>
                <a:tc>
                  <a:txBody>
                    <a:bodyPr/>
                    <a:lstStyle/>
                    <a:p>
                      <a:pPr marL="0" marR="0" algn="ctr">
                        <a:lnSpc>
                          <a:spcPct val="115000"/>
                        </a:lnSpc>
                        <a:spcBef>
                          <a:spcPts val="0"/>
                        </a:spcBef>
                        <a:spcAft>
                          <a:spcPts val="0"/>
                        </a:spcAft>
                      </a:pPr>
                      <a:r>
                        <a:rPr lang="en-US" sz="1100" dirty="0">
                          <a:effectLst/>
                        </a:rPr>
                        <a:t>B</a:t>
                      </a:r>
                      <a:endParaRPr lang="en-US" sz="1100" dirty="0">
                        <a:effectLst/>
                        <a:latin typeface="Calibri"/>
                        <a:ea typeface="Calibri"/>
                        <a:cs typeface="Times New Roman"/>
                      </a:endParaRPr>
                    </a:p>
                  </a:txBody>
                  <a:tcPr marL="48986" marR="48986" marT="0" marB="0"/>
                </a:tc>
                <a:tc>
                  <a:txBody>
                    <a:bodyPr/>
                    <a:lstStyle/>
                    <a:p>
                      <a:pPr marL="0" marR="0" algn="ctr">
                        <a:lnSpc>
                          <a:spcPct val="115000"/>
                        </a:lnSpc>
                        <a:spcBef>
                          <a:spcPts val="0"/>
                        </a:spcBef>
                        <a:spcAft>
                          <a:spcPts val="0"/>
                        </a:spcAft>
                      </a:pPr>
                      <a:r>
                        <a:rPr lang="en-US" sz="1100" dirty="0">
                          <a:effectLst/>
                        </a:rPr>
                        <a:t>C</a:t>
                      </a:r>
                      <a:endParaRPr lang="en-US" sz="1100" dirty="0">
                        <a:effectLst/>
                        <a:latin typeface="Calibri"/>
                        <a:ea typeface="Calibri"/>
                        <a:cs typeface="Times New Roman"/>
                      </a:endParaRPr>
                    </a:p>
                  </a:txBody>
                  <a:tcPr marL="48986" marR="48986" marT="0" marB="0"/>
                </a:tc>
                <a:tc>
                  <a:txBody>
                    <a:bodyPr/>
                    <a:lstStyle/>
                    <a:p>
                      <a:pPr marL="0" marR="0" algn="ctr">
                        <a:lnSpc>
                          <a:spcPct val="115000"/>
                        </a:lnSpc>
                        <a:spcBef>
                          <a:spcPts val="0"/>
                        </a:spcBef>
                        <a:spcAft>
                          <a:spcPts val="0"/>
                        </a:spcAft>
                      </a:pPr>
                      <a:r>
                        <a:rPr lang="en-US" sz="1100" dirty="0">
                          <a:effectLst/>
                        </a:rPr>
                        <a:t>D</a:t>
                      </a:r>
                      <a:endParaRPr lang="en-US" sz="1100" dirty="0">
                        <a:effectLst/>
                        <a:latin typeface="Calibri"/>
                        <a:ea typeface="Calibri"/>
                        <a:cs typeface="Times New Roman"/>
                      </a:endParaRPr>
                    </a:p>
                  </a:txBody>
                  <a:tcPr marL="48986" marR="48986" marT="0" marB="0"/>
                </a:tc>
                <a:tc>
                  <a:txBody>
                    <a:bodyPr/>
                    <a:lstStyle/>
                    <a:p>
                      <a:pPr marL="0" marR="0" algn="ctr">
                        <a:lnSpc>
                          <a:spcPct val="115000"/>
                        </a:lnSpc>
                        <a:spcBef>
                          <a:spcPts val="0"/>
                        </a:spcBef>
                        <a:spcAft>
                          <a:spcPts val="0"/>
                        </a:spcAft>
                      </a:pPr>
                      <a:r>
                        <a:rPr lang="en-US" sz="1100" dirty="0" smtClean="0">
                          <a:effectLst/>
                        </a:rPr>
                        <a:t>F*</a:t>
                      </a:r>
                      <a:endParaRPr lang="en-US" sz="1100" dirty="0">
                        <a:effectLst/>
                        <a:latin typeface="Calibri"/>
                        <a:ea typeface="Calibri"/>
                        <a:cs typeface="Times New Roman"/>
                      </a:endParaRPr>
                    </a:p>
                  </a:txBody>
                  <a:tcPr marL="48986" marR="48986" marT="0" marB="0"/>
                </a:tc>
                <a:tc>
                  <a:txBody>
                    <a:bodyPr/>
                    <a:lstStyle/>
                    <a:p>
                      <a:pPr marL="0" marR="0" algn="ctr">
                        <a:lnSpc>
                          <a:spcPct val="115000"/>
                        </a:lnSpc>
                        <a:spcBef>
                          <a:spcPts val="0"/>
                        </a:spcBef>
                        <a:spcAft>
                          <a:spcPts val="0"/>
                        </a:spcAft>
                      </a:pPr>
                      <a:r>
                        <a:rPr lang="en-US" sz="1100" dirty="0">
                          <a:effectLst/>
                        </a:rPr>
                        <a:t>G</a:t>
                      </a:r>
                      <a:endParaRPr lang="en-US" sz="1100" dirty="0">
                        <a:effectLst/>
                        <a:latin typeface="Calibri"/>
                        <a:ea typeface="Calibri"/>
                        <a:cs typeface="Times New Roman"/>
                      </a:endParaRPr>
                    </a:p>
                  </a:txBody>
                  <a:tcPr marL="48986" marR="48986" marT="0" marB="0"/>
                </a:tc>
                <a:tc>
                  <a:txBody>
                    <a:bodyPr/>
                    <a:lstStyle/>
                    <a:p>
                      <a:pPr marL="0" marR="0" algn="ctr">
                        <a:lnSpc>
                          <a:spcPct val="115000"/>
                        </a:lnSpc>
                        <a:spcBef>
                          <a:spcPts val="0"/>
                        </a:spcBef>
                        <a:spcAft>
                          <a:spcPts val="0"/>
                        </a:spcAft>
                      </a:pPr>
                      <a:r>
                        <a:rPr lang="en-US" sz="1100" dirty="0">
                          <a:effectLst/>
                        </a:rPr>
                        <a:t>K</a:t>
                      </a:r>
                      <a:endParaRPr lang="en-US" sz="1100" dirty="0">
                        <a:effectLst/>
                        <a:latin typeface="Calibri"/>
                        <a:ea typeface="Calibri"/>
                        <a:cs typeface="Times New Roman"/>
                      </a:endParaRPr>
                    </a:p>
                  </a:txBody>
                  <a:tcPr marL="48986" marR="48986" marT="0" marB="0"/>
                </a:tc>
                <a:tc>
                  <a:txBody>
                    <a:bodyPr/>
                    <a:lstStyle/>
                    <a:p>
                      <a:pPr marL="0" marR="0" algn="ctr">
                        <a:lnSpc>
                          <a:spcPct val="115000"/>
                        </a:lnSpc>
                        <a:spcBef>
                          <a:spcPts val="0"/>
                        </a:spcBef>
                        <a:spcAft>
                          <a:spcPts val="0"/>
                        </a:spcAft>
                      </a:pPr>
                      <a:r>
                        <a:rPr lang="en-US" sz="1100" dirty="0">
                          <a:effectLst/>
                        </a:rPr>
                        <a:t>L</a:t>
                      </a:r>
                      <a:endParaRPr lang="en-US" sz="1100" dirty="0">
                        <a:effectLst/>
                        <a:latin typeface="Calibri"/>
                        <a:ea typeface="Calibri"/>
                        <a:cs typeface="Times New Roman"/>
                      </a:endParaRPr>
                    </a:p>
                  </a:txBody>
                  <a:tcPr marL="48986" marR="48986" marT="0" marB="0"/>
                </a:tc>
                <a:tc>
                  <a:txBody>
                    <a:bodyPr/>
                    <a:lstStyle/>
                    <a:p>
                      <a:pPr marL="0" marR="0" algn="ctr">
                        <a:lnSpc>
                          <a:spcPct val="115000"/>
                        </a:lnSpc>
                        <a:spcBef>
                          <a:spcPts val="0"/>
                        </a:spcBef>
                        <a:spcAft>
                          <a:spcPts val="0"/>
                        </a:spcAft>
                      </a:pPr>
                      <a:r>
                        <a:rPr lang="en-US" sz="1100" dirty="0">
                          <a:effectLst/>
                        </a:rPr>
                        <a:t>M</a:t>
                      </a:r>
                      <a:endParaRPr lang="en-US" sz="1100" dirty="0">
                        <a:effectLst/>
                        <a:latin typeface="Calibri"/>
                        <a:ea typeface="Calibri"/>
                        <a:cs typeface="Times New Roman"/>
                      </a:endParaRPr>
                    </a:p>
                  </a:txBody>
                  <a:tcPr marL="48986" marR="48986" marT="0" marB="0"/>
                </a:tc>
                <a:tc>
                  <a:txBody>
                    <a:bodyPr/>
                    <a:lstStyle/>
                    <a:p>
                      <a:pPr marL="0" marR="0" algn="ctr">
                        <a:lnSpc>
                          <a:spcPct val="115000"/>
                        </a:lnSpc>
                        <a:spcBef>
                          <a:spcPts val="0"/>
                        </a:spcBef>
                        <a:spcAft>
                          <a:spcPts val="0"/>
                        </a:spcAft>
                      </a:pPr>
                      <a:r>
                        <a:rPr lang="en-US" sz="1100" dirty="0">
                          <a:effectLst/>
                        </a:rPr>
                        <a:t>N</a:t>
                      </a:r>
                      <a:endParaRPr lang="en-US" sz="1100" dirty="0">
                        <a:effectLst/>
                        <a:latin typeface="Calibri"/>
                        <a:ea typeface="Calibri"/>
                        <a:cs typeface="Times New Roman"/>
                      </a:endParaRPr>
                    </a:p>
                  </a:txBody>
                  <a:tcPr marL="48986" marR="48986" marT="0" marB="0"/>
                </a:tc>
              </a:tr>
              <a:tr h="643782">
                <a:tc>
                  <a:txBody>
                    <a:bodyPr/>
                    <a:lstStyle/>
                    <a:p>
                      <a:pPr marL="0" marR="0">
                        <a:lnSpc>
                          <a:spcPct val="100000"/>
                        </a:lnSpc>
                        <a:spcBef>
                          <a:spcPts val="0"/>
                        </a:spcBef>
                        <a:spcAft>
                          <a:spcPts val="0"/>
                        </a:spcAft>
                      </a:pPr>
                      <a:r>
                        <a:rPr lang="en-US" sz="1100" dirty="0">
                          <a:effectLst/>
                        </a:rPr>
                        <a:t>Medicare </a:t>
                      </a:r>
                      <a:r>
                        <a:rPr lang="en-US" sz="1100" dirty="0" smtClean="0">
                          <a:effectLst/>
                        </a:rPr>
                        <a:t>Part </a:t>
                      </a:r>
                      <a:r>
                        <a:rPr lang="en-US" sz="1100" dirty="0">
                          <a:effectLst/>
                        </a:rPr>
                        <a:t>A coinsurance and hospital costs (up to an additional 365 days after Medicare benefits are </a:t>
                      </a:r>
                      <a:r>
                        <a:rPr lang="en-US" sz="1100" dirty="0" smtClean="0">
                          <a:effectLst/>
                        </a:rPr>
                        <a:t>used)</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r>
              <a:tr h="447812">
                <a:tc>
                  <a:txBody>
                    <a:bodyPr/>
                    <a:lstStyle/>
                    <a:p>
                      <a:pPr marL="0" marR="0">
                        <a:lnSpc>
                          <a:spcPct val="100000"/>
                        </a:lnSpc>
                        <a:spcBef>
                          <a:spcPts val="0"/>
                        </a:spcBef>
                        <a:spcAft>
                          <a:spcPts val="0"/>
                        </a:spcAft>
                      </a:pPr>
                      <a:r>
                        <a:rPr lang="en-US" sz="1100" dirty="0">
                          <a:effectLst/>
                        </a:rPr>
                        <a:t>Medicare Part B coinsurance or copayment</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50%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75%</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r>
              <a:tr h="217130">
                <a:tc>
                  <a:txBody>
                    <a:bodyPr/>
                    <a:lstStyle/>
                    <a:p>
                      <a:pPr marL="0" marR="0">
                        <a:lnSpc>
                          <a:spcPct val="100000"/>
                        </a:lnSpc>
                        <a:spcBef>
                          <a:spcPts val="0"/>
                        </a:spcBef>
                        <a:spcAft>
                          <a:spcPts val="0"/>
                        </a:spcAft>
                      </a:pPr>
                      <a:r>
                        <a:rPr lang="en-US" sz="1100" dirty="0">
                          <a:effectLst/>
                        </a:rPr>
                        <a:t>Blood (first 3 pints)</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50%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75%</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r>
              <a:tr h="401186">
                <a:tc>
                  <a:txBody>
                    <a:bodyPr/>
                    <a:lstStyle/>
                    <a:p>
                      <a:pPr marL="0" marR="0">
                        <a:lnSpc>
                          <a:spcPct val="100000"/>
                        </a:lnSpc>
                        <a:spcBef>
                          <a:spcPts val="0"/>
                        </a:spcBef>
                        <a:spcAft>
                          <a:spcPts val="0"/>
                        </a:spcAft>
                      </a:pPr>
                      <a:r>
                        <a:rPr lang="en-US" sz="1100" dirty="0">
                          <a:effectLst/>
                        </a:rPr>
                        <a:t>Part A hospice care coinsurance or copayment</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50%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75%</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r>
              <a:tr h="286561">
                <a:tc>
                  <a:txBody>
                    <a:bodyPr/>
                    <a:lstStyle/>
                    <a:p>
                      <a:pPr marL="0" marR="0">
                        <a:lnSpc>
                          <a:spcPct val="100000"/>
                        </a:lnSpc>
                        <a:spcBef>
                          <a:spcPts val="0"/>
                        </a:spcBef>
                        <a:spcAft>
                          <a:spcPts val="0"/>
                        </a:spcAft>
                      </a:pPr>
                      <a:r>
                        <a:rPr lang="en-US" sz="1100" dirty="0">
                          <a:effectLst/>
                        </a:rPr>
                        <a:t>Skilled nursing facility care coinsurance</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50%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smtClean="0">
                          <a:effectLst/>
                        </a:rPr>
                        <a:t>75%</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smtClean="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r>
              <a:tr h="217130">
                <a:tc>
                  <a:txBody>
                    <a:bodyPr/>
                    <a:lstStyle/>
                    <a:p>
                      <a:pPr marL="0" marR="0">
                        <a:lnSpc>
                          <a:spcPct val="100000"/>
                        </a:lnSpc>
                        <a:spcBef>
                          <a:spcPts val="0"/>
                        </a:spcBef>
                        <a:spcAft>
                          <a:spcPts val="0"/>
                        </a:spcAft>
                      </a:pPr>
                      <a:r>
                        <a:rPr lang="en-US" sz="1100" dirty="0">
                          <a:effectLst/>
                        </a:rPr>
                        <a:t>Part A deductible</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50%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75%</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smtClean="0">
                          <a:effectLst/>
                        </a:rPr>
                        <a:t>50%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r>
              <a:tr h="217130">
                <a:tc>
                  <a:txBody>
                    <a:bodyPr/>
                    <a:lstStyle/>
                    <a:p>
                      <a:pPr marL="0" marR="0">
                        <a:lnSpc>
                          <a:spcPct val="100000"/>
                        </a:lnSpc>
                        <a:spcBef>
                          <a:spcPts val="0"/>
                        </a:spcBef>
                        <a:spcAft>
                          <a:spcPts val="0"/>
                        </a:spcAft>
                      </a:pPr>
                      <a:r>
                        <a:rPr lang="en-US" sz="1100" dirty="0">
                          <a:effectLst/>
                        </a:rPr>
                        <a:t>Part B deductible</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r>
              <a:tr h="217130">
                <a:tc>
                  <a:txBody>
                    <a:bodyPr/>
                    <a:lstStyle/>
                    <a:p>
                      <a:pPr marL="0" marR="0">
                        <a:lnSpc>
                          <a:spcPct val="100000"/>
                        </a:lnSpc>
                        <a:spcBef>
                          <a:spcPts val="0"/>
                        </a:spcBef>
                        <a:spcAft>
                          <a:spcPts val="0"/>
                        </a:spcAft>
                      </a:pPr>
                      <a:r>
                        <a:rPr lang="en-US" sz="1100" dirty="0">
                          <a:effectLst/>
                        </a:rPr>
                        <a:t>Part B excess charges</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r>
              <a:tr h="401186">
                <a:tc>
                  <a:txBody>
                    <a:bodyPr/>
                    <a:lstStyle/>
                    <a:p>
                      <a:pPr marL="0" marR="0">
                        <a:lnSpc>
                          <a:spcPct val="100000"/>
                        </a:lnSpc>
                        <a:spcBef>
                          <a:spcPts val="0"/>
                        </a:spcBef>
                        <a:spcAft>
                          <a:spcPts val="0"/>
                        </a:spcAft>
                      </a:pPr>
                      <a:r>
                        <a:rPr lang="en-US" sz="1100" dirty="0">
                          <a:effectLst/>
                        </a:rPr>
                        <a:t>Foreign travel emergency (up to plan limits)</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80%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80%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80%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80%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80%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80%</a:t>
                      </a:r>
                      <a:endParaRPr lang="en-US" sz="1100" dirty="0">
                        <a:effectLst/>
                        <a:latin typeface="Calibri"/>
                        <a:ea typeface="Calibri"/>
                        <a:cs typeface="Times New Roman"/>
                      </a:endParaRPr>
                    </a:p>
                  </a:txBody>
                  <a:tcPr marL="48986" marR="48986" marT="0" marB="0"/>
                </a:tc>
              </a:tr>
              <a:tr h="230681">
                <a:tc>
                  <a:txBody>
                    <a:bodyPr/>
                    <a:lstStyle/>
                    <a:p>
                      <a:pPr marL="0" marR="0">
                        <a:lnSpc>
                          <a:spcPct val="100000"/>
                        </a:lnSpc>
                        <a:spcBef>
                          <a:spcPts val="0"/>
                        </a:spcBef>
                        <a:spcAft>
                          <a:spcPts val="0"/>
                        </a:spcAft>
                      </a:pPr>
                      <a:r>
                        <a:rPr lang="en-US" sz="1100" dirty="0" smtClean="0">
                          <a:effectLst/>
                          <a:latin typeface="Calibri"/>
                          <a:ea typeface="Calibri"/>
                          <a:cs typeface="Times New Roman"/>
                        </a:rPr>
                        <a:t>Out-</a:t>
                      </a:r>
                      <a:r>
                        <a:rPr lang="en-US" sz="1100" baseline="0" dirty="0" smtClean="0">
                          <a:effectLst/>
                          <a:latin typeface="Calibri"/>
                          <a:ea typeface="Calibri"/>
                          <a:cs typeface="Times New Roman"/>
                        </a:rPr>
                        <a:t>of-Pocket Limit in 2017**</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smtClean="0">
                          <a:effectLst/>
                          <a:latin typeface="Calibri"/>
                          <a:ea typeface="Calibri"/>
                          <a:cs typeface="Times New Roman"/>
                        </a:rPr>
                        <a:t>$5,120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smtClean="0">
                          <a:effectLst/>
                          <a:latin typeface="Calibri"/>
                          <a:ea typeface="Calibri"/>
                          <a:cs typeface="Times New Roman"/>
                        </a:rPr>
                        <a:t>$2,560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endParaRPr lang="en-US" sz="1100" dirty="0">
                        <a:effectLst/>
                        <a:latin typeface="Calibri"/>
                        <a:ea typeface="Calibri"/>
                        <a:cs typeface="Times New Roman"/>
                      </a:endParaRPr>
                    </a:p>
                  </a:txBody>
                  <a:tcPr marL="48986" marR="48986" marT="0" marB="0"/>
                </a:tc>
              </a:tr>
            </a:tbl>
          </a:graphicData>
        </a:graphic>
      </p:graphicFrame>
    </p:spTree>
    <p:custDataLst>
      <p:tags r:id="rId1"/>
    </p:custDataLst>
    <p:extLst>
      <p:ext uri="{BB962C8B-B14F-4D97-AF65-F5344CB8AC3E}">
        <p14:creationId xmlns:p14="http://schemas.microsoft.com/office/powerpoint/2010/main" val="30895058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title"/>
          </p:nvPr>
        </p:nvSpPr>
        <p:spPr/>
        <p:txBody>
          <a:bodyPr/>
          <a:lstStyle/>
          <a:p>
            <a:r>
              <a:rPr lang="es-US" dirty="0" smtClean="0"/>
              <a:t>Tipos especiales de pólizas Medigap</a:t>
            </a:r>
            <a:endParaRPr lang="es-US" dirty="0"/>
          </a:p>
        </p:txBody>
      </p:sp>
      <p:sp>
        <p:nvSpPr>
          <p:cNvPr id="30726" name="Rectangle 8"/>
          <p:cNvSpPr>
            <a:spLocks noGrp="1" noChangeArrowheads="1"/>
          </p:cNvSpPr>
          <p:nvPr>
            <p:ph idx="1"/>
          </p:nvPr>
        </p:nvSpPr>
        <p:spPr/>
        <p:txBody>
          <a:bodyPr/>
          <a:lstStyle/>
          <a:p>
            <a:pPr marL="457200" indent="-457200"/>
            <a:r>
              <a:rPr lang="es-US" dirty="0" smtClean="0"/>
              <a:t>Massachusetts, Minnesota y Wisconsin (estados exentos)</a:t>
            </a:r>
          </a:p>
          <a:p>
            <a:pPr marL="457200" indent="-457200"/>
            <a:r>
              <a:rPr lang="es-US" dirty="0" smtClean="0"/>
              <a:t>Medicare SELECT</a:t>
            </a:r>
            <a:endParaRPr lang="es-US" dirty="0"/>
          </a:p>
        </p:txBody>
      </p:sp>
      <p:sp>
        <p:nvSpPr>
          <p:cNvPr id="2" name="Date Placeholder 1"/>
          <p:cNvSpPr>
            <a:spLocks noGrp="1"/>
          </p:cNvSpPr>
          <p:nvPr>
            <p:ph type="dt" sz="half" idx="10"/>
          </p:nvPr>
        </p:nvSpPr>
        <p:spPr/>
        <p:txBody>
          <a:bodyPr/>
          <a:lstStyle/>
          <a:p>
            <a:r>
              <a:rPr lang="en-US" smtClean="0"/>
              <a:t>septiembre de 2017</a:t>
            </a:r>
            <a:endParaRPr lang="en-US" dirty="0"/>
          </a:p>
        </p:txBody>
      </p:sp>
      <p:sp>
        <p:nvSpPr>
          <p:cNvPr id="3" name="Footer Placeholder 2"/>
          <p:cNvSpPr>
            <a:spLocks noGrp="1"/>
          </p:cNvSpPr>
          <p:nvPr>
            <p:ph type="ftr" sz="quarter" idx="11"/>
          </p:nvPr>
        </p:nvSpPr>
        <p:spPr/>
        <p:txBody>
          <a:bodyPr/>
          <a:lstStyle/>
          <a:p>
            <a:r>
              <a:rPr lang="es-ES" smtClean="0"/>
              <a:t>Pólizas del Asegurador Suplementario de Medicare (Medigap)</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16</a:t>
            </a:fld>
            <a:endParaRPr lang="en-US" dirty="0"/>
          </a:p>
        </p:txBody>
      </p:sp>
    </p:spTree>
    <p:custDataLst>
      <p:tags r:id="rId1"/>
    </p:custDataLst>
    <p:extLst>
      <p:ext uri="{BB962C8B-B14F-4D97-AF65-F5344CB8AC3E}">
        <p14:creationId xmlns:p14="http://schemas.microsoft.com/office/powerpoint/2010/main" val="27049311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8"/>
          <p:cNvSpPr>
            <a:spLocks noGrp="1" noChangeArrowheads="1"/>
          </p:cNvSpPr>
          <p:nvPr>
            <p:ph type="title"/>
          </p:nvPr>
        </p:nvSpPr>
        <p:spPr/>
        <p:txBody>
          <a:bodyPr/>
          <a:lstStyle/>
          <a:p>
            <a:r>
              <a:rPr lang="es-US" dirty="0" smtClean="0"/>
              <a:t>Estados exentos</a:t>
            </a:r>
            <a:endParaRPr lang="es-US" dirty="0"/>
          </a:p>
        </p:txBody>
      </p:sp>
      <p:sp>
        <p:nvSpPr>
          <p:cNvPr id="59398" name="Rectangle 9"/>
          <p:cNvSpPr>
            <a:spLocks noGrp="1" noChangeArrowheads="1"/>
          </p:cNvSpPr>
          <p:nvPr>
            <p:ph idx="1"/>
          </p:nvPr>
        </p:nvSpPr>
        <p:spPr>
          <a:xfrm>
            <a:off x="628650" y="1215025"/>
            <a:ext cx="8037048" cy="4961938"/>
          </a:xfrm>
        </p:spPr>
        <p:txBody>
          <a:bodyPr/>
          <a:lstStyle/>
          <a:p>
            <a:r>
              <a:rPr lang="es-US" dirty="0" smtClean="0"/>
              <a:t>Massachusetts, Minnesota, Wisconsin</a:t>
            </a:r>
          </a:p>
          <a:p>
            <a:r>
              <a:rPr lang="es-US" dirty="0" smtClean="0"/>
              <a:t>Diferentes tipos de pólizas Medigap</a:t>
            </a:r>
          </a:p>
          <a:p>
            <a:r>
              <a:rPr lang="es-US" dirty="0" smtClean="0"/>
              <a:t>NO están identificadas con letras</a:t>
            </a:r>
          </a:p>
          <a:p>
            <a:pPr marL="365125" indent="-365125"/>
            <a:r>
              <a:rPr lang="es-US" dirty="0" smtClean="0"/>
              <a:t>Los beneficios son comparables con las pólizas estandarizadas</a:t>
            </a:r>
          </a:p>
          <a:p>
            <a:pPr lvl="1"/>
            <a:r>
              <a:rPr lang="es-US" dirty="0" smtClean="0"/>
              <a:t>Beneficios básicos y opcionales</a:t>
            </a:r>
          </a:p>
          <a:p>
            <a:r>
              <a:rPr lang="es-US" dirty="0" smtClean="0"/>
              <a:t>Para más información</a:t>
            </a:r>
          </a:p>
          <a:p>
            <a:pPr lvl="1"/>
            <a:r>
              <a:rPr lang="es-US" dirty="0" smtClean="0"/>
              <a:t>Llame al Programa Estatal de Asistencia sobre Seguros de Salud o al Departamento Estatal de Seguros</a:t>
            </a:r>
            <a:endParaRPr lang="es-US" dirty="0"/>
          </a:p>
        </p:txBody>
      </p:sp>
      <p:sp>
        <p:nvSpPr>
          <p:cNvPr id="2" name="Date Placeholder 1"/>
          <p:cNvSpPr>
            <a:spLocks noGrp="1"/>
          </p:cNvSpPr>
          <p:nvPr>
            <p:ph type="dt" sz="half" idx="10"/>
          </p:nvPr>
        </p:nvSpPr>
        <p:spPr/>
        <p:txBody>
          <a:bodyPr/>
          <a:lstStyle/>
          <a:p>
            <a:r>
              <a:rPr lang="en-US" smtClean="0"/>
              <a:t>septiembre de 2017</a:t>
            </a:r>
            <a:endParaRPr lang="en-US" dirty="0"/>
          </a:p>
        </p:txBody>
      </p:sp>
      <p:sp>
        <p:nvSpPr>
          <p:cNvPr id="3" name="Footer Placeholder 2"/>
          <p:cNvSpPr>
            <a:spLocks noGrp="1"/>
          </p:cNvSpPr>
          <p:nvPr>
            <p:ph type="ftr" sz="quarter" idx="11"/>
          </p:nvPr>
        </p:nvSpPr>
        <p:spPr/>
        <p:txBody>
          <a:bodyPr/>
          <a:lstStyle/>
          <a:p>
            <a:r>
              <a:rPr lang="es-ES" smtClean="0"/>
              <a:t>Pólizas del Asegurador Suplementario de Medicare (Medigap)</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17</a:t>
            </a:fld>
            <a:endParaRPr lang="en-US" dirty="0"/>
          </a:p>
        </p:txBody>
      </p:sp>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s-US" dirty="0" smtClean="0"/>
              <a:t>Pólizas Medicare SELECT</a:t>
            </a:r>
          </a:p>
        </p:txBody>
      </p:sp>
      <p:sp>
        <p:nvSpPr>
          <p:cNvPr id="2" name="Rectangle 3"/>
          <p:cNvSpPr>
            <a:spLocks noGrp="1" noChangeArrowheads="1"/>
          </p:cNvSpPr>
          <p:nvPr>
            <p:ph idx="1"/>
          </p:nvPr>
        </p:nvSpPr>
        <p:spPr>
          <a:xfrm>
            <a:off x="393895" y="1215025"/>
            <a:ext cx="8426547" cy="4961938"/>
          </a:xfrm>
        </p:spPr>
        <p:txBody>
          <a:bodyPr/>
          <a:lstStyle/>
          <a:p>
            <a:r>
              <a:rPr lang="es-US" sz="2800" dirty="0" smtClean="0"/>
              <a:t>Un tipo de póliza Medigap con una red</a:t>
            </a:r>
          </a:p>
          <a:p>
            <a:r>
              <a:rPr lang="es-US" sz="2800" dirty="0" smtClean="0"/>
              <a:t>Para obtener los beneficios completos (excepto en caso de emergencia)</a:t>
            </a:r>
          </a:p>
          <a:p>
            <a:pPr lvl="1"/>
            <a:r>
              <a:rPr lang="es-US" sz="2600" dirty="0" smtClean="0"/>
              <a:t>Debe usar hospitales específicos y </a:t>
            </a:r>
          </a:p>
          <a:p>
            <a:pPr lvl="1"/>
            <a:r>
              <a:rPr lang="es-US" sz="2600" dirty="0" smtClean="0"/>
              <a:t>Tal vez tenga que atenderse con médicos específicos</a:t>
            </a:r>
          </a:p>
          <a:p>
            <a:r>
              <a:rPr lang="es-US" sz="2800" dirty="0" smtClean="0"/>
              <a:t>Puede ser cualquiera de las pólizas estandarizadas</a:t>
            </a:r>
          </a:p>
          <a:p>
            <a:pPr marL="365125" indent="-365125"/>
            <a:r>
              <a:rPr lang="es-US" sz="2800" dirty="0" smtClean="0"/>
              <a:t>Por lo general cuestan menos que las pólizas fuera de la red</a:t>
            </a:r>
          </a:p>
          <a:p>
            <a:pPr marL="365125" indent="-365125"/>
            <a:r>
              <a:rPr lang="es-US" sz="2800" dirty="0" smtClean="0"/>
              <a:t>Puede cambiarse, en cualquier momento, a un plan que cueste lo mismo o menos</a:t>
            </a:r>
          </a:p>
          <a:p>
            <a:r>
              <a:rPr lang="es-US" sz="2800" dirty="0" smtClean="0"/>
              <a:t>No disponible en todos los estados</a:t>
            </a:r>
            <a:endParaRPr lang="es-US" sz="2800" dirty="0"/>
          </a:p>
        </p:txBody>
      </p:sp>
      <p:sp>
        <p:nvSpPr>
          <p:cNvPr id="3" name="Date Placeholder 2"/>
          <p:cNvSpPr>
            <a:spLocks noGrp="1"/>
          </p:cNvSpPr>
          <p:nvPr>
            <p:ph type="dt" sz="half" idx="10"/>
          </p:nvPr>
        </p:nvSpPr>
        <p:spPr/>
        <p:txBody>
          <a:bodyPr/>
          <a:lstStyle/>
          <a:p>
            <a:r>
              <a:rPr lang="en-US" smtClean="0"/>
              <a:t>septiembre de 2017</a:t>
            </a:r>
            <a:endParaRPr lang="en-US" dirty="0"/>
          </a:p>
        </p:txBody>
      </p:sp>
      <p:sp>
        <p:nvSpPr>
          <p:cNvPr id="4" name="Footer Placeholder 3"/>
          <p:cNvSpPr>
            <a:spLocks noGrp="1"/>
          </p:cNvSpPr>
          <p:nvPr>
            <p:ph type="ftr" sz="quarter" idx="11"/>
          </p:nvPr>
        </p:nvSpPr>
        <p:spPr/>
        <p:txBody>
          <a:bodyPr/>
          <a:lstStyle/>
          <a:p>
            <a:r>
              <a:rPr lang="es-ES" smtClean="0"/>
              <a:t>Pólizas del Asegurador Suplementario de Medicare (Medigap)</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18</a:t>
            </a:fld>
            <a:endParaRPr lang="en-US" dirty="0"/>
          </a:p>
        </p:txBody>
      </p:sp>
    </p:spTree>
    <p:custDataLst>
      <p:tags r:id="rId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s-US" dirty="0" smtClean="0"/>
              <a:t>Compruebe su conocimiento: pregunta 3</a:t>
            </a:r>
            <a:endParaRPr lang="es-US" dirty="0"/>
          </a:p>
        </p:txBody>
      </p:sp>
      <p:sp>
        <p:nvSpPr>
          <p:cNvPr id="5" name="Content Placeholder 4"/>
          <p:cNvSpPr>
            <a:spLocks noGrp="1"/>
          </p:cNvSpPr>
          <p:nvPr>
            <p:ph sz="half" idx="1"/>
          </p:nvPr>
        </p:nvSpPr>
        <p:spPr>
          <a:xfrm>
            <a:off x="365760" y="1014413"/>
            <a:ext cx="4189730" cy="5162550"/>
          </a:xfrm>
        </p:spPr>
        <p:txBody>
          <a:bodyPr/>
          <a:lstStyle/>
          <a:p>
            <a:pPr marL="0" indent="0">
              <a:buNone/>
              <a:defRPr/>
            </a:pPr>
            <a:r>
              <a:rPr lang="es-US" sz="2800" dirty="0" smtClean="0"/>
              <a:t>¿Qué palabras hacen que la siguiente declaración sea verdad?</a:t>
            </a:r>
          </a:p>
          <a:p>
            <a:pPr marL="0" indent="0">
              <a:buNone/>
              <a:defRPr/>
            </a:pPr>
            <a:r>
              <a:rPr lang="es-US" sz="2800" dirty="0" smtClean="0"/>
              <a:t>“Todas las pólizas estandarizadas de Medigap ofrecen los mismos _____”.</a:t>
            </a:r>
            <a:endParaRPr lang="es-US" sz="2800" dirty="0">
              <a:cs typeface="Calibri" pitchFamily="34" charset="0"/>
            </a:endParaRPr>
          </a:p>
          <a:p>
            <a:pPr marL="400050" indent="-400050">
              <a:buFont typeface="+mj-lt"/>
              <a:buAutoNum type="alphaLcPeriod"/>
              <a:defRPr/>
            </a:pPr>
            <a:r>
              <a:rPr lang="es-US" sz="2800" dirty="0" smtClean="0"/>
              <a:t>deducibles</a:t>
            </a:r>
          </a:p>
          <a:p>
            <a:pPr marL="400050" indent="-400050">
              <a:buFont typeface="+mj-lt"/>
              <a:buAutoNum type="alphaLcPeriod"/>
              <a:defRPr/>
            </a:pPr>
            <a:r>
              <a:rPr lang="es-US" sz="2800" dirty="0" smtClean="0"/>
              <a:t>beneficios básicos</a:t>
            </a:r>
          </a:p>
          <a:p>
            <a:pPr marL="400050" indent="-400050">
              <a:buFont typeface="+mj-lt"/>
              <a:buAutoNum type="alphaLcPeriod"/>
              <a:defRPr/>
            </a:pPr>
            <a:r>
              <a:rPr lang="es-US" sz="2800" dirty="0" smtClean="0"/>
              <a:t>beneficios de la póliza</a:t>
            </a:r>
          </a:p>
          <a:p>
            <a:pPr marL="400050" indent="-400050">
              <a:buFont typeface="+mj-lt"/>
              <a:buAutoNum type="alphaLcPeriod"/>
              <a:defRPr/>
            </a:pPr>
            <a:r>
              <a:rPr lang="es-US" sz="2800" dirty="0" smtClean="0"/>
              <a:t>costos de los beneficios</a:t>
            </a:r>
          </a:p>
        </p:txBody>
      </p:sp>
      <p:sp>
        <p:nvSpPr>
          <p:cNvPr id="9" name="Rounded Rectangle 8" descr="Correct answer indicator"/>
          <p:cNvSpPr/>
          <p:nvPr/>
        </p:nvSpPr>
        <p:spPr>
          <a:xfrm>
            <a:off x="365760" y="4333667"/>
            <a:ext cx="3199075" cy="359932"/>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Date Placeholder 1"/>
          <p:cNvSpPr>
            <a:spLocks noGrp="1"/>
          </p:cNvSpPr>
          <p:nvPr>
            <p:ph type="dt" sz="half" idx="13"/>
          </p:nvPr>
        </p:nvSpPr>
        <p:spPr/>
        <p:txBody>
          <a:bodyPr/>
          <a:lstStyle/>
          <a:p>
            <a:r>
              <a:rPr lang="en-US" smtClean="0"/>
              <a:t>septiembre de 2017</a:t>
            </a:r>
            <a:endParaRPr lang="en-US" dirty="0"/>
          </a:p>
        </p:txBody>
      </p:sp>
      <p:sp>
        <p:nvSpPr>
          <p:cNvPr id="3" name="Footer Placeholder 2"/>
          <p:cNvSpPr>
            <a:spLocks noGrp="1"/>
          </p:cNvSpPr>
          <p:nvPr>
            <p:ph type="ftr" sz="quarter" idx="11"/>
          </p:nvPr>
        </p:nvSpPr>
        <p:spPr/>
        <p:txBody>
          <a:bodyPr/>
          <a:lstStyle/>
          <a:p>
            <a:r>
              <a:rPr lang="es-ES" smtClean="0"/>
              <a:t>Pólizas del Asegurador Suplementario de Medicare (Medigap)</a:t>
            </a:r>
            <a:endParaRPr lang="en-US" dirty="0"/>
          </a:p>
        </p:txBody>
      </p:sp>
      <p:sp>
        <p:nvSpPr>
          <p:cNvPr id="8" name="Slide Number Placeholder 7"/>
          <p:cNvSpPr>
            <a:spLocks noGrp="1"/>
          </p:cNvSpPr>
          <p:nvPr>
            <p:ph type="sldNum" sz="quarter" idx="12"/>
          </p:nvPr>
        </p:nvSpPr>
        <p:spPr/>
        <p:txBody>
          <a:bodyPr/>
          <a:lstStyle/>
          <a:p>
            <a:fld id="{D3B75908-2BC4-4CCC-BE4B-63652A0FD379}" type="slidenum">
              <a:rPr lang="en-US" smtClean="0"/>
              <a:t>19</a:t>
            </a:fld>
            <a:endParaRPr lang="en-US" dirty="0"/>
          </a:p>
        </p:txBody>
      </p:sp>
    </p:spTree>
    <p:custDataLst>
      <p:tags r:id="rId1"/>
    </p:custDataLst>
    <p:extLst>
      <p:ext uri="{BB962C8B-B14F-4D97-AF65-F5344CB8AC3E}">
        <p14:creationId xmlns:p14="http://schemas.microsoft.com/office/powerpoint/2010/main" val="3577540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smtClean="0"/>
              <a:t>Índice</a:t>
            </a:r>
            <a:endParaRPr lang="es-US" dirty="0"/>
          </a:p>
        </p:txBody>
      </p:sp>
      <p:sp>
        <p:nvSpPr>
          <p:cNvPr id="3" name="Content Placeholder 2"/>
          <p:cNvSpPr>
            <a:spLocks noGrp="1"/>
          </p:cNvSpPr>
          <p:nvPr>
            <p:ph sz="half" idx="1"/>
          </p:nvPr>
        </p:nvSpPr>
        <p:spPr>
          <a:xfrm>
            <a:off x="628649" y="1189973"/>
            <a:ext cx="6859545" cy="4986990"/>
          </a:xfrm>
        </p:spPr>
        <p:txBody>
          <a:bodyPr/>
          <a:lstStyle/>
          <a:p>
            <a:pPr marL="0" lvl="0" indent="0">
              <a:lnSpc>
                <a:spcPct val="150000"/>
              </a:lnSpc>
              <a:buNone/>
            </a:pPr>
            <a:r>
              <a:rPr lang="es-US" sz="2400" b="1" dirty="0">
                <a:solidFill>
                  <a:prstClr val="black"/>
                </a:solidFill>
              </a:rPr>
              <a:t>Lección 1: </a:t>
            </a:r>
            <a:r>
              <a:rPr lang="es-US" sz="2400" dirty="0">
                <a:solidFill>
                  <a:prstClr val="black"/>
                </a:solidFill>
              </a:rPr>
              <a:t>Introducción a Medigap</a:t>
            </a:r>
            <a:r>
              <a:rPr lang="es-US" sz="2400" dirty="0" smtClean="0">
                <a:solidFill>
                  <a:prstClr val="black"/>
                </a:solidFill>
              </a:rPr>
              <a:t>…………………………….</a:t>
            </a:r>
            <a:endParaRPr lang="es-US" sz="2400" dirty="0">
              <a:solidFill>
                <a:prstClr val="black"/>
              </a:solidFill>
            </a:endParaRPr>
          </a:p>
          <a:p>
            <a:pPr marL="0" lvl="0" indent="0">
              <a:lnSpc>
                <a:spcPct val="150000"/>
              </a:lnSpc>
              <a:buNone/>
            </a:pPr>
            <a:r>
              <a:rPr lang="es-US" sz="2400" b="1" dirty="0">
                <a:solidFill>
                  <a:prstClr val="black"/>
                </a:solidFill>
              </a:rPr>
              <a:t>Lección 2: </a:t>
            </a:r>
            <a:r>
              <a:rPr lang="es-US" sz="2400" dirty="0">
                <a:solidFill>
                  <a:prstClr val="black"/>
                </a:solidFill>
              </a:rPr>
              <a:t>Planes Medigap</a:t>
            </a:r>
            <a:r>
              <a:rPr lang="es-US" sz="2400" dirty="0" smtClean="0">
                <a:solidFill>
                  <a:prstClr val="black"/>
                </a:solidFill>
              </a:rPr>
              <a:t>…………………………………………</a:t>
            </a:r>
            <a:endParaRPr lang="es-US" sz="2400" dirty="0">
              <a:solidFill>
                <a:prstClr val="black"/>
              </a:solidFill>
            </a:endParaRPr>
          </a:p>
          <a:p>
            <a:pPr marL="0" lvl="0" indent="0">
              <a:lnSpc>
                <a:spcPct val="150000"/>
              </a:lnSpc>
              <a:buNone/>
            </a:pPr>
            <a:r>
              <a:rPr lang="es-US" sz="2400" b="1" dirty="0">
                <a:solidFill>
                  <a:prstClr val="black"/>
                </a:solidFill>
              </a:rPr>
              <a:t>Lección 3: </a:t>
            </a:r>
            <a:r>
              <a:rPr lang="es-US" sz="2400" dirty="0">
                <a:solidFill>
                  <a:prstClr val="black"/>
                </a:solidFill>
              </a:rPr>
              <a:t>Compra de una Póliza Medigap</a:t>
            </a:r>
            <a:r>
              <a:rPr lang="es-US" sz="2400" dirty="0" smtClean="0">
                <a:solidFill>
                  <a:prstClr val="black"/>
                </a:solidFill>
              </a:rPr>
              <a:t>…………………</a:t>
            </a:r>
            <a:endParaRPr lang="es-US" sz="2400" dirty="0">
              <a:solidFill>
                <a:prstClr val="black"/>
              </a:solidFill>
            </a:endParaRPr>
          </a:p>
          <a:p>
            <a:pPr marL="0" lvl="0" indent="0">
              <a:lnSpc>
                <a:spcPct val="150000"/>
              </a:lnSpc>
              <a:buNone/>
            </a:pPr>
            <a:r>
              <a:rPr lang="es-US" sz="2400" b="1" dirty="0">
                <a:solidFill>
                  <a:prstClr val="black"/>
                </a:solidFill>
              </a:rPr>
              <a:t>Lección 4: </a:t>
            </a:r>
            <a:r>
              <a:rPr lang="es-US" sz="2400" dirty="0">
                <a:solidFill>
                  <a:prstClr val="black"/>
                </a:solidFill>
              </a:rPr>
              <a:t>Derechos y protecciones de Medigap</a:t>
            </a:r>
            <a:r>
              <a:rPr lang="es-US" sz="2400" dirty="0" smtClean="0">
                <a:solidFill>
                  <a:prstClr val="black"/>
                </a:solidFill>
              </a:rPr>
              <a:t>………..</a:t>
            </a:r>
            <a:endParaRPr lang="es-US" sz="2400" dirty="0">
              <a:solidFill>
                <a:prstClr val="black"/>
              </a:solidFill>
            </a:endParaRPr>
          </a:p>
          <a:p>
            <a:pPr marL="0" lvl="0" indent="0">
              <a:lnSpc>
                <a:spcPct val="150000"/>
              </a:lnSpc>
              <a:buNone/>
            </a:pPr>
            <a:r>
              <a:rPr lang="es-US" sz="2400" dirty="0" smtClean="0">
                <a:solidFill>
                  <a:prstClr val="black"/>
                </a:solidFill>
              </a:rPr>
              <a:t>Puntos Clave..................................................................</a:t>
            </a:r>
          </a:p>
          <a:p>
            <a:pPr marL="0" lvl="0" indent="0">
              <a:lnSpc>
                <a:spcPct val="150000"/>
              </a:lnSpc>
              <a:buNone/>
            </a:pPr>
            <a:r>
              <a:rPr lang="es-US" sz="2400" dirty="0" smtClean="0">
                <a:solidFill>
                  <a:prstClr val="black"/>
                </a:solidFill>
              </a:rPr>
              <a:t>Guía de recursos de Medigap……………………………………</a:t>
            </a:r>
            <a:endParaRPr lang="es-US" sz="2400" dirty="0">
              <a:solidFill>
                <a:prstClr val="black"/>
              </a:solidFill>
            </a:endParaRPr>
          </a:p>
          <a:p>
            <a:pPr marL="0" lvl="0" indent="0">
              <a:lnSpc>
                <a:spcPct val="150000"/>
              </a:lnSpc>
              <a:buNone/>
            </a:pPr>
            <a:r>
              <a:rPr lang="es-US" sz="2400" dirty="0" smtClean="0">
                <a:solidFill>
                  <a:prstClr val="black"/>
                </a:solidFill>
              </a:rPr>
              <a:t>Apéndice: Derechos de emisión garantizada................</a:t>
            </a:r>
            <a:endParaRPr lang="es-US" sz="2400" dirty="0">
              <a:solidFill>
                <a:prstClr val="black"/>
              </a:solidFill>
            </a:endParaRPr>
          </a:p>
          <a:p>
            <a:pPr marL="0" lvl="0" indent="0">
              <a:lnSpc>
                <a:spcPct val="150000"/>
              </a:lnSpc>
              <a:buNone/>
            </a:pPr>
            <a:r>
              <a:rPr lang="es-US" sz="2400" dirty="0" smtClean="0">
                <a:solidFill>
                  <a:prstClr val="black"/>
                </a:solidFill>
              </a:rPr>
              <a:t>Siglas………………………………………………………………………….</a:t>
            </a:r>
            <a:endParaRPr lang="es-US" sz="2400" dirty="0"/>
          </a:p>
        </p:txBody>
      </p:sp>
      <p:sp>
        <p:nvSpPr>
          <p:cNvPr id="4" name="Content Placeholder 3"/>
          <p:cNvSpPr>
            <a:spLocks noGrp="1"/>
          </p:cNvSpPr>
          <p:nvPr>
            <p:ph sz="half" idx="2"/>
          </p:nvPr>
        </p:nvSpPr>
        <p:spPr>
          <a:xfrm>
            <a:off x="7488195" y="1189973"/>
            <a:ext cx="1027154" cy="4986990"/>
          </a:xfrm>
        </p:spPr>
        <p:txBody>
          <a:bodyPr/>
          <a:lstStyle/>
          <a:p>
            <a:pPr marL="0" indent="0" algn="r">
              <a:lnSpc>
                <a:spcPct val="150000"/>
              </a:lnSpc>
              <a:buNone/>
            </a:pPr>
            <a:r>
              <a:rPr lang="es-US" sz="2400" dirty="0" smtClean="0"/>
              <a:t>4-12</a:t>
            </a:r>
          </a:p>
          <a:p>
            <a:pPr marL="0" indent="0" algn="r">
              <a:lnSpc>
                <a:spcPct val="150000"/>
              </a:lnSpc>
              <a:buNone/>
            </a:pPr>
            <a:r>
              <a:rPr lang="es-US" sz="2400" dirty="0" smtClean="0"/>
              <a:t>13-19</a:t>
            </a:r>
          </a:p>
          <a:p>
            <a:pPr marL="0" indent="0" algn="r">
              <a:lnSpc>
                <a:spcPct val="150000"/>
              </a:lnSpc>
              <a:buNone/>
            </a:pPr>
            <a:r>
              <a:rPr lang="es-US" sz="2400" dirty="0" smtClean="0"/>
              <a:t>20-31</a:t>
            </a:r>
          </a:p>
          <a:p>
            <a:pPr marL="0" indent="0" algn="r">
              <a:lnSpc>
                <a:spcPct val="150000"/>
              </a:lnSpc>
              <a:buNone/>
            </a:pPr>
            <a:r>
              <a:rPr lang="es-US" sz="2400" dirty="0" smtClean="0"/>
              <a:t>32-44</a:t>
            </a:r>
          </a:p>
          <a:p>
            <a:pPr marL="0" indent="0" algn="r">
              <a:lnSpc>
                <a:spcPct val="150000"/>
              </a:lnSpc>
              <a:buNone/>
            </a:pPr>
            <a:r>
              <a:rPr lang="es-US" sz="2400" dirty="0" smtClean="0"/>
              <a:t>45</a:t>
            </a:r>
          </a:p>
          <a:p>
            <a:pPr marL="0" indent="0" algn="r">
              <a:lnSpc>
                <a:spcPct val="150000"/>
              </a:lnSpc>
              <a:buNone/>
            </a:pPr>
            <a:r>
              <a:rPr lang="es-US" sz="2400" dirty="0"/>
              <a:t>46</a:t>
            </a:r>
          </a:p>
          <a:p>
            <a:pPr marL="0" indent="0" algn="r">
              <a:lnSpc>
                <a:spcPct val="150000"/>
              </a:lnSpc>
              <a:buNone/>
            </a:pPr>
            <a:r>
              <a:rPr lang="es-US" sz="2400" dirty="0" smtClean="0"/>
              <a:t>47-48</a:t>
            </a:r>
          </a:p>
          <a:p>
            <a:pPr marL="0" indent="0" algn="r">
              <a:lnSpc>
                <a:spcPct val="150000"/>
              </a:lnSpc>
              <a:buNone/>
            </a:pPr>
            <a:r>
              <a:rPr lang="es-US" sz="2400" dirty="0" smtClean="0"/>
              <a:t>49</a:t>
            </a:r>
            <a:endParaRPr lang="es-US" sz="2400" dirty="0"/>
          </a:p>
        </p:txBody>
      </p:sp>
      <p:sp>
        <p:nvSpPr>
          <p:cNvPr id="7" name="Date Placeholder 6"/>
          <p:cNvSpPr>
            <a:spLocks noGrp="1"/>
          </p:cNvSpPr>
          <p:nvPr>
            <p:ph type="dt" sz="half" idx="13"/>
          </p:nvPr>
        </p:nvSpPr>
        <p:spPr/>
        <p:txBody>
          <a:bodyPr/>
          <a:lstStyle/>
          <a:p>
            <a:r>
              <a:rPr lang="en-US" smtClean="0"/>
              <a:t>septiembre de 2017</a:t>
            </a:r>
            <a:endParaRPr lang="en-US" dirty="0"/>
          </a:p>
        </p:txBody>
      </p:sp>
      <p:sp>
        <p:nvSpPr>
          <p:cNvPr id="8" name="Footer Placeholder 7"/>
          <p:cNvSpPr>
            <a:spLocks noGrp="1"/>
          </p:cNvSpPr>
          <p:nvPr>
            <p:ph type="ftr" sz="quarter" idx="11"/>
          </p:nvPr>
        </p:nvSpPr>
        <p:spPr/>
        <p:txBody>
          <a:bodyPr/>
          <a:lstStyle/>
          <a:p>
            <a:r>
              <a:rPr lang="es-ES" smtClean="0"/>
              <a:t>Pólizas del Asegurador Suplementario de Medicare (Medigap)</a:t>
            </a:r>
            <a:endParaRPr lang="en-US" dirty="0"/>
          </a:p>
        </p:txBody>
      </p:sp>
      <p:sp>
        <p:nvSpPr>
          <p:cNvPr id="9" name="Slide Number Placeholder 8"/>
          <p:cNvSpPr>
            <a:spLocks noGrp="1"/>
          </p:cNvSpPr>
          <p:nvPr>
            <p:ph type="sldNum" sz="quarter" idx="12"/>
          </p:nvPr>
        </p:nvSpPr>
        <p:spPr/>
        <p:txBody>
          <a:bodyPr/>
          <a:lstStyle/>
          <a:p>
            <a:fld id="{D3B75908-2BC4-4CCC-BE4B-63652A0FD379}" type="slidenum">
              <a:rPr lang="en-US" smtClean="0"/>
              <a:t>2</a:t>
            </a:fld>
            <a:endParaRPr lang="en-US" dirty="0"/>
          </a:p>
        </p:txBody>
      </p:sp>
    </p:spTree>
    <p:extLst>
      <p:ext uri="{BB962C8B-B14F-4D97-AF65-F5344CB8AC3E}">
        <p14:creationId xmlns:p14="http://schemas.microsoft.com/office/powerpoint/2010/main" val="42425440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5"/>
          <p:cNvSpPr>
            <a:spLocks noGrp="1" noChangeArrowheads="1"/>
          </p:cNvSpPr>
          <p:nvPr>
            <p:ph type="title"/>
          </p:nvPr>
        </p:nvSpPr>
        <p:spPr/>
        <p:txBody>
          <a:bodyPr>
            <a:normAutofit fontScale="90000"/>
          </a:bodyPr>
          <a:lstStyle/>
          <a:p>
            <a:r>
              <a:rPr lang="es-US" dirty="0" smtClean="0"/>
              <a:t>Lección 3: Compra de una Póliza Medigap</a:t>
            </a:r>
          </a:p>
        </p:txBody>
      </p:sp>
      <p:sp>
        <p:nvSpPr>
          <p:cNvPr id="55299" name="Rectangle 6"/>
          <p:cNvSpPr>
            <a:spLocks noGrp="1" noChangeArrowheads="1"/>
          </p:cNvSpPr>
          <p:nvPr>
            <p:ph idx="1"/>
          </p:nvPr>
        </p:nvSpPr>
        <p:spPr/>
        <p:txBody>
          <a:bodyPr/>
          <a:lstStyle/>
          <a:p>
            <a:pPr indent="-274320"/>
            <a:r>
              <a:rPr lang="es-US" dirty="0" smtClean="0"/>
              <a:t>Costos de Medigap</a:t>
            </a:r>
          </a:p>
          <a:p>
            <a:pPr indent="-274320"/>
            <a:r>
              <a:rPr lang="es-US" dirty="0" smtClean="0"/>
              <a:t>El mejor momento para comprar una póliza Medigap</a:t>
            </a:r>
          </a:p>
          <a:p>
            <a:pPr indent="-274320"/>
            <a:r>
              <a:rPr lang="es-US" dirty="0" smtClean="0"/>
              <a:t>Cambiar de pólizas Medigap</a:t>
            </a:r>
          </a:p>
          <a:p>
            <a:pPr indent="-274320"/>
            <a:r>
              <a:rPr lang="es-US" dirty="0" smtClean="0"/>
              <a:t>Pasos para comprar una póliza Medigap</a:t>
            </a:r>
            <a:endParaRPr lang="es-US" dirty="0"/>
          </a:p>
        </p:txBody>
      </p:sp>
      <p:sp>
        <p:nvSpPr>
          <p:cNvPr id="2" name="Date Placeholder 1"/>
          <p:cNvSpPr>
            <a:spLocks noGrp="1"/>
          </p:cNvSpPr>
          <p:nvPr>
            <p:ph type="dt" sz="half" idx="10"/>
          </p:nvPr>
        </p:nvSpPr>
        <p:spPr/>
        <p:txBody>
          <a:bodyPr/>
          <a:lstStyle/>
          <a:p>
            <a:r>
              <a:rPr lang="en-US" smtClean="0"/>
              <a:t>septiembre de 2017</a:t>
            </a:r>
            <a:endParaRPr lang="en-US" dirty="0"/>
          </a:p>
        </p:txBody>
      </p:sp>
      <p:sp>
        <p:nvSpPr>
          <p:cNvPr id="3" name="Footer Placeholder 2"/>
          <p:cNvSpPr>
            <a:spLocks noGrp="1"/>
          </p:cNvSpPr>
          <p:nvPr>
            <p:ph type="ftr" sz="quarter" idx="11"/>
          </p:nvPr>
        </p:nvSpPr>
        <p:spPr/>
        <p:txBody>
          <a:bodyPr/>
          <a:lstStyle/>
          <a:p>
            <a:r>
              <a:rPr lang="es-ES" smtClean="0"/>
              <a:t>Pólizas del Asegurador Suplementario de Medicare (Medigap)</a:t>
            </a:r>
            <a:endParaRPr lang="en-US" dirty="0"/>
          </a:p>
        </p:txBody>
      </p:sp>
      <p:sp>
        <p:nvSpPr>
          <p:cNvPr id="4" name="Slide Number Placeholder 3"/>
          <p:cNvSpPr>
            <a:spLocks noGrp="1"/>
          </p:cNvSpPr>
          <p:nvPr>
            <p:ph type="sldNum" sz="quarter" idx="12"/>
          </p:nvPr>
        </p:nvSpPr>
        <p:spPr/>
        <p:txBody>
          <a:bodyPr/>
          <a:lstStyle/>
          <a:p>
            <a:fld id="{D3B75908-2BC4-4CCC-BE4B-63652A0FD379}" type="slidenum">
              <a:rPr lang="en-US" smtClean="0"/>
              <a:t>20</a:t>
            </a:fld>
            <a:endParaRPr lang="en-US" dirty="0"/>
          </a:p>
        </p:txBody>
      </p:sp>
    </p:spTree>
    <p:custDataLst>
      <p:tags r:id="rId1"/>
    </p:custDataLst>
    <p:extLst>
      <p:ext uri="{BB962C8B-B14F-4D97-AF65-F5344CB8AC3E}">
        <p14:creationId xmlns:p14="http://schemas.microsoft.com/office/powerpoint/2010/main" val="1013277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5"/>
          <p:cNvSpPr>
            <a:spLocks noGrp="1" noChangeArrowheads="1"/>
          </p:cNvSpPr>
          <p:nvPr>
            <p:ph type="title"/>
          </p:nvPr>
        </p:nvSpPr>
        <p:spPr/>
        <p:txBody>
          <a:bodyPr/>
          <a:lstStyle/>
          <a:p>
            <a:r>
              <a:rPr lang="es-US" dirty="0" smtClean="0"/>
              <a:t>Costos de Medigap</a:t>
            </a:r>
          </a:p>
        </p:txBody>
      </p:sp>
      <p:sp>
        <p:nvSpPr>
          <p:cNvPr id="55299" name="Rectangle 6"/>
          <p:cNvSpPr>
            <a:spLocks noGrp="1" noChangeArrowheads="1"/>
          </p:cNvSpPr>
          <p:nvPr>
            <p:ph idx="1"/>
          </p:nvPr>
        </p:nvSpPr>
        <p:spPr>
          <a:xfrm>
            <a:off x="126218" y="1088024"/>
            <a:ext cx="8890782" cy="5506451"/>
          </a:xfrm>
        </p:spPr>
        <p:txBody>
          <a:bodyPr/>
          <a:lstStyle/>
          <a:p>
            <a:r>
              <a:rPr lang="es-US" sz="2600" dirty="0" smtClean="0"/>
              <a:t>El costo (prima mensual) depende de </a:t>
            </a:r>
          </a:p>
          <a:p>
            <a:pPr lvl="1"/>
            <a:r>
              <a:rPr lang="es-US" sz="2400" dirty="0" smtClean="0"/>
              <a:t>Su edad (en algunos estados)</a:t>
            </a:r>
          </a:p>
          <a:p>
            <a:pPr lvl="1"/>
            <a:r>
              <a:rPr lang="es-US" sz="2400" dirty="0" smtClean="0"/>
              <a:t>Dónde vive (por ejemplo, área urbana, rural, o código postal)</a:t>
            </a:r>
          </a:p>
          <a:p>
            <a:pPr lvl="1"/>
            <a:r>
              <a:rPr lang="es-US" sz="2400" dirty="0" smtClean="0"/>
              <a:t>La compañía que vende la póliza</a:t>
            </a:r>
          </a:p>
          <a:p>
            <a:pPr lvl="1"/>
            <a:r>
              <a:rPr lang="es-US" sz="2400" dirty="0" smtClean="0"/>
              <a:t>Descuentos (mujeres, no fumadores, parejas casadas)</a:t>
            </a:r>
          </a:p>
          <a:p>
            <a:pPr lvl="1"/>
            <a:r>
              <a:rPr lang="es-US" sz="2400" dirty="0" smtClean="0"/>
              <a:t>Revisión de historial médico</a:t>
            </a:r>
          </a:p>
          <a:p>
            <a:pPr lvl="2"/>
            <a:r>
              <a:rPr lang="es-US" sz="2200" dirty="0" smtClean="0"/>
              <a:t>Proceso que las compañías de seguro usan para decidir, sobre la base de su historial médico, si aceptar su solicitud de cobertura, si agregar un período de espera para afecciones preexistentes y cuánto cobrarle</a:t>
            </a:r>
          </a:p>
          <a:p>
            <a:r>
              <a:rPr lang="es-US" sz="2600" dirty="0" smtClean="0"/>
              <a:t>Las primas pueden variar para el mismo plan Medigap </a:t>
            </a:r>
          </a:p>
          <a:p>
            <a:r>
              <a:rPr lang="es-US" sz="2600" dirty="0" smtClean="0"/>
              <a:t>Las pólizas Medicare SELECT generalmente tienen primas más bajas</a:t>
            </a:r>
            <a:endParaRPr lang="es-US" sz="2600" dirty="0"/>
          </a:p>
        </p:txBody>
      </p:sp>
      <p:sp>
        <p:nvSpPr>
          <p:cNvPr id="2" name="Date Placeholder 1"/>
          <p:cNvSpPr>
            <a:spLocks noGrp="1"/>
          </p:cNvSpPr>
          <p:nvPr>
            <p:ph type="dt" sz="half" idx="10"/>
          </p:nvPr>
        </p:nvSpPr>
        <p:spPr/>
        <p:txBody>
          <a:bodyPr/>
          <a:lstStyle/>
          <a:p>
            <a:r>
              <a:rPr lang="en-US" smtClean="0"/>
              <a:t>septiembre de 2017</a:t>
            </a:r>
            <a:endParaRPr lang="en-US" dirty="0"/>
          </a:p>
        </p:txBody>
      </p:sp>
      <p:sp>
        <p:nvSpPr>
          <p:cNvPr id="3" name="Footer Placeholder 2"/>
          <p:cNvSpPr>
            <a:spLocks noGrp="1"/>
          </p:cNvSpPr>
          <p:nvPr>
            <p:ph type="ftr" sz="quarter" idx="11"/>
          </p:nvPr>
        </p:nvSpPr>
        <p:spPr/>
        <p:txBody>
          <a:bodyPr/>
          <a:lstStyle/>
          <a:p>
            <a:r>
              <a:rPr lang="es-ES" smtClean="0"/>
              <a:t>Pólizas del Asegurador Suplementario de Medicare (Medigap)</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21</a:t>
            </a:fld>
            <a:endParaRPr lang="en-US" dirty="0"/>
          </a:p>
        </p:txBody>
      </p:sp>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22135" y="0"/>
            <a:ext cx="7886700" cy="1014609"/>
          </a:xfrm>
        </p:spPr>
        <p:txBody>
          <a:bodyPr/>
          <a:lstStyle/>
          <a:p>
            <a:r>
              <a:rPr lang="es-US" dirty="0" smtClean="0"/>
              <a:t>Precios de Medigap basados en la edad</a:t>
            </a:r>
            <a:endParaRPr lang="es-US" dirty="0"/>
          </a:p>
        </p:txBody>
      </p:sp>
      <p:graphicFrame>
        <p:nvGraphicFramePr>
          <p:cNvPr id="7" name="Content Placeholder 6" descr="Table showing three types of Medigap rating (pricing) and description of how it is applied. Detail included in the speakers' notes." title="Medigap Pricing Based on Age Table"/>
          <p:cNvGraphicFramePr>
            <a:graphicFrameLocks noGrp="1"/>
          </p:cNvGraphicFramePr>
          <p:nvPr>
            <p:ph idx="1"/>
            <p:extLst>
              <p:ext uri="{D42A27DB-BD31-4B8C-83A1-F6EECF244321}">
                <p14:modId xmlns:p14="http://schemas.microsoft.com/office/powerpoint/2010/main" val="2454167164"/>
              </p:ext>
            </p:extLst>
          </p:nvPr>
        </p:nvGraphicFramePr>
        <p:xfrm>
          <a:off x="307810" y="1217358"/>
          <a:ext cx="8515350" cy="4015785"/>
        </p:xfrm>
        <a:graphic>
          <a:graphicData uri="http://schemas.openxmlformats.org/drawingml/2006/table">
            <a:tbl>
              <a:tblPr firstRow="1" bandRow="1">
                <a:tableStyleId>{5C22544A-7EE6-4342-B048-85BDC9FD1C3A}</a:tableStyleId>
              </a:tblPr>
              <a:tblGrid>
                <a:gridCol w="2659258"/>
                <a:gridCol w="5856092"/>
              </a:tblGrid>
              <a:tr h="342900">
                <a:tc>
                  <a:txBody>
                    <a:bodyPr/>
                    <a:lstStyle/>
                    <a:p>
                      <a:pPr algn="ctr"/>
                      <a:r>
                        <a:rPr lang="en-US" sz="2200" dirty="0" smtClean="0"/>
                        <a:t>Tipo de Clasificación</a:t>
                      </a:r>
                      <a:endParaRPr lang="es-US" sz="2200" dirty="0"/>
                    </a:p>
                  </a:txBody>
                  <a:tcPr marL="33818" marR="33818" marT="34290" marB="34290"/>
                </a:tc>
                <a:tc>
                  <a:txBody>
                    <a:bodyPr/>
                    <a:lstStyle/>
                    <a:p>
                      <a:pPr algn="ctr"/>
                      <a:r>
                        <a:rPr lang="en-US" sz="2200" dirty="0" smtClean="0"/>
                        <a:t>Descripción</a:t>
                      </a:r>
                      <a:endParaRPr lang="es-US" sz="2200" dirty="0"/>
                    </a:p>
                  </a:txBody>
                  <a:tcPr marL="33818" marR="33818" marT="34290" marB="34290"/>
                </a:tc>
              </a:tr>
              <a:tr h="948704">
                <a:tc>
                  <a:txBody>
                    <a:bodyPr/>
                    <a:lstStyle/>
                    <a:p>
                      <a:pPr marL="0" marR="0" lvl="0" indent="0" algn="l" defTabSz="914400" rtl="0" eaLnBrk="1" fontAlgn="base" latinLnBrk="0" hangingPunct="1">
                        <a:lnSpc>
                          <a:spcPct val="100000"/>
                        </a:lnSpc>
                        <a:spcBef>
                          <a:spcPts val="600"/>
                        </a:spcBef>
                        <a:spcAft>
                          <a:spcPct val="0"/>
                        </a:spcAft>
                        <a:buClrTx/>
                        <a:buSzTx/>
                        <a:buFont typeface="Wingdings" pitchFamily="2" charset="2"/>
                        <a:buNone/>
                        <a:tabLst/>
                      </a:pPr>
                      <a:r>
                        <a:rPr kumimoji="0" lang="en-US" sz="1900" u="none" strike="noStrike" cap="none" normalizeH="0" baseline="0" dirty="0" smtClean="0">
                          <a:ln>
                            <a:noFill/>
                          </a:ln>
                          <a:effectLst/>
                        </a:rPr>
                        <a:t>No relacionada con la edad</a:t>
                      </a:r>
                    </a:p>
                    <a:p>
                      <a:pPr marL="0" marR="0" lvl="0" indent="0" algn="l" defTabSz="914400" rtl="0" eaLnBrk="1" fontAlgn="base" latinLnBrk="0" hangingPunct="1">
                        <a:lnSpc>
                          <a:spcPct val="100000"/>
                        </a:lnSpc>
                        <a:spcBef>
                          <a:spcPts val="600"/>
                        </a:spcBef>
                        <a:spcAft>
                          <a:spcPct val="0"/>
                        </a:spcAft>
                        <a:buClrTx/>
                        <a:buSzTx/>
                        <a:buFont typeface="Wingdings" pitchFamily="2" charset="2"/>
                        <a:buNone/>
                        <a:tabLst/>
                      </a:pPr>
                      <a:r>
                        <a:rPr kumimoji="0" lang="en-US" sz="1900" u="none" strike="noStrike" cap="none" normalizeH="0" baseline="0" dirty="0" smtClean="0">
                          <a:ln>
                            <a:noFill/>
                          </a:ln>
                          <a:effectLst/>
                        </a:rPr>
                        <a:t>(calificación comunitaria)</a:t>
                      </a:r>
                      <a:endParaRPr kumimoji="0" lang="es-US" sz="1900" b="0" i="0" u="none" strike="noStrike" cap="none" normalizeH="0" baseline="0" dirty="0" smtClean="0">
                        <a:ln>
                          <a:noFill/>
                        </a:ln>
                        <a:solidFill>
                          <a:schemeClr val="tx1"/>
                        </a:solidFill>
                        <a:effectLst/>
                        <a:latin typeface="Calibri" pitchFamily="34" charset="0"/>
                      </a:endParaRPr>
                    </a:p>
                  </a:txBody>
                  <a:tcPr marL="33818" marR="33818" marT="102881" marB="34294" horzOverflow="overflow"/>
                </a:tc>
                <a:tc>
                  <a:txBody>
                    <a:bodyPr/>
                    <a:lstStyle/>
                    <a:p>
                      <a:pPr marL="401638" marR="0" lvl="0" indent="-401638" algn="l" defTabSz="914400" rtl="0" eaLnBrk="1" fontAlgn="base" latinLnBrk="0" hangingPunct="1">
                        <a:lnSpc>
                          <a:spcPct val="100000"/>
                        </a:lnSpc>
                        <a:spcBef>
                          <a:spcPts val="600"/>
                        </a:spcBef>
                        <a:spcAft>
                          <a:spcPct val="0"/>
                        </a:spcAft>
                        <a:buClrTx/>
                        <a:buSzTx/>
                        <a:buFont typeface="Wingdings" pitchFamily="2" charset="2"/>
                        <a:buChar char="§"/>
                        <a:tabLst/>
                      </a:pPr>
                      <a:r>
                        <a:rPr kumimoji="0" lang="en-US" sz="1900" u="none" strike="noStrike" cap="none" normalizeH="0" baseline="0" dirty="0" smtClean="0">
                          <a:ln>
                            <a:noFill/>
                          </a:ln>
                          <a:effectLst/>
                        </a:rPr>
                        <a:t>Todos pagan lo mismo, cualquiera sea la edad, si </a:t>
                      </a:r>
                      <a:r>
                        <a:rPr sz="1900" dirty="0"/>
                        <a:t/>
                      </a:r>
                      <a:br>
                        <a:rPr sz="1900" dirty="0"/>
                      </a:br>
                      <a:r>
                        <a:rPr kumimoji="0" lang="en-US" sz="1900" u="none" strike="noStrike" cap="none" normalizeH="0" baseline="0" dirty="0" smtClean="0">
                          <a:ln>
                            <a:noFill/>
                          </a:ln>
                          <a:effectLst/>
                        </a:rPr>
                        <a:t>tienen 65 o más</a:t>
                      </a:r>
                    </a:p>
                    <a:p>
                      <a:pPr marL="401638" marR="0" lvl="0" indent="-401638" algn="l" defTabSz="914400" rtl="0" eaLnBrk="1" fontAlgn="base" latinLnBrk="0" hangingPunct="1">
                        <a:lnSpc>
                          <a:spcPct val="100000"/>
                        </a:lnSpc>
                        <a:spcBef>
                          <a:spcPts val="600"/>
                        </a:spcBef>
                        <a:spcAft>
                          <a:spcPct val="0"/>
                        </a:spcAft>
                        <a:buClrTx/>
                        <a:buSzTx/>
                        <a:buFont typeface="Wingdings" pitchFamily="2" charset="2"/>
                        <a:buChar char="§"/>
                        <a:tabLst/>
                      </a:pPr>
                      <a:r>
                        <a:rPr kumimoji="0" lang="en-US" sz="1900" u="none" strike="noStrike" cap="none" normalizeH="0" baseline="0" dirty="0" smtClean="0">
                          <a:ln>
                            <a:noFill/>
                          </a:ln>
                          <a:effectLst/>
                        </a:rPr>
                        <a:t>En general es más económica con el pasar del tiempo</a:t>
                      </a:r>
                      <a:endParaRPr kumimoji="0" lang="es-US" sz="1900" b="0" i="0" u="none" strike="noStrike" cap="none" normalizeH="0" baseline="0" dirty="0" smtClean="0">
                        <a:ln>
                          <a:noFill/>
                        </a:ln>
                        <a:solidFill>
                          <a:schemeClr val="tx1"/>
                        </a:solidFill>
                        <a:effectLst/>
                        <a:latin typeface="Calibri" pitchFamily="34" charset="0"/>
                      </a:endParaRPr>
                    </a:p>
                  </a:txBody>
                  <a:tcPr marL="33818" marR="33818" marT="102881" marB="34294" horzOverflow="overflow"/>
                </a:tc>
              </a:tr>
              <a:tr h="697244">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900" u="none" strike="noStrike" cap="none" normalizeH="0" baseline="0" dirty="0" smtClean="0">
                          <a:ln>
                            <a:noFill/>
                          </a:ln>
                          <a:effectLst/>
                        </a:rPr>
                        <a:t>Calificación por edad al momento de la emisión</a:t>
                      </a:r>
                    </a:p>
                  </a:txBody>
                  <a:tcPr marL="33818" marR="33818" marT="102881" marB="34294" horzOverflow="overflow"/>
                </a:tc>
                <a:tc>
                  <a:txBody>
                    <a:bodyPr/>
                    <a:lstStyle/>
                    <a:p>
                      <a:pPr marL="401638" marR="0" lvl="0" indent="-401638" algn="l" defTabSz="914400" rtl="0" eaLnBrk="1" fontAlgn="base" latinLnBrk="0" hangingPunct="1">
                        <a:lnSpc>
                          <a:spcPct val="100000"/>
                        </a:lnSpc>
                        <a:spcBef>
                          <a:spcPts val="600"/>
                        </a:spcBef>
                        <a:spcAft>
                          <a:spcPct val="0"/>
                        </a:spcAft>
                        <a:buClrTx/>
                        <a:buSzTx/>
                        <a:buFont typeface="Wingdings" pitchFamily="2" charset="2"/>
                        <a:buChar char="§"/>
                        <a:tabLst/>
                      </a:pPr>
                      <a:r>
                        <a:rPr kumimoji="0" lang="en-US" sz="1900" u="none" strike="noStrike" cap="none" normalizeH="0" baseline="0" dirty="0" smtClean="0">
                          <a:ln>
                            <a:noFill/>
                          </a:ln>
                          <a:effectLst/>
                        </a:rPr>
                        <a:t>Basada en la edad en que se compró</a:t>
                      </a:r>
                    </a:p>
                    <a:p>
                      <a:pPr marL="401638" marR="0" lvl="0" indent="-401638" algn="l" defTabSz="914400" rtl="0" eaLnBrk="1" fontAlgn="base" latinLnBrk="0" hangingPunct="1">
                        <a:lnSpc>
                          <a:spcPct val="100000"/>
                        </a:lnSpc>
                        <a:spcBef>
                          <a:spcPts val="600"/>
                        </a:spcBef>
                        <a:spcAft>
                          <a:spcPct val="0"/>
                        </a:spcAft>
                        <a:buClrTx/>
                        <a:buSzTx/>
                        <a:buFont typeface="Wingdings" pitchFamily="2" charset="2"/>
                        <a:buChar char="§"/>
                        <a:tabLst/>
                      </a:pPr>
                      <a:r>
                        <a:rPr kumimoji="0" lang="en-US" sz="1900" u="none" strike="noStrike" cap="none" normalizeH="0" baseline="0" dirty="0" smtClean="0">
                          <a:ln>
                            <a:noFill/>
                          </a:ln>
                          <a:effectLst/>
                        </a:rPr>
                        <a:t>No aumenta automáticamente a medida que pasan los años</a:t>
                      </a:r>
                      <a:endParaRPr kumimoji="0" lang="es-US" sz="1900" b="0" i="0" u="none" strike="noStrike" cap="none" normalizeH="0" baseline="0" dirty="0" smtClean="0">
                        <a:ln>
                          <a:noFill/>
                        </a:ln>
                        <a:solidFill>
                          <a:schemeClr val="tx1"/>
                        </a:solidFill>
                        <a:effectLst/>
                        <a:latin typeface="Calibri" pitchFamily="34" charset="0"/>
                      </a:endParaRPr>
                    </a:p>
                  </a:txBody>
                  <a:tcPr marL="33818" marR="33818" marT="102881" marB="34294" horzOverflow="overflow"/>
                </a:tc>
              </a:tr>
              <a:tr h="1005854">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900" u="none" strike="noStrike" cap="none" normalizeH="0" baseline="0" dirty="0" smtClean="0">
                          <a:ln>
                            <a:noFill/>
                          </a:ln>
                          <a:effectLst/>
                        </a:rPr>
                        <a:t>Calificación por edad cumplida</a:t>
                      </a:r>
                      <a:endParaRPr kumimoji="0" lang="es-US" sz="1900" b="0" i="0" u="none" strike="noStrike" cap="none" normalizeH="0" baseline="0" dirty="0" smtClean="0">
                        <a:ln>
                          <a:noFill/>
                        </a:ln>
                        <a:solidFill>
                          <a:schemeClr val="tx1"/>
                        </a:solidFill>
                        <a:effectLst/>
                        <a:latin typeface="Calibri" pitchFamily="34" charset="0"/>
                      </a:endParaRPr>
                    </a:p>
                  </a:txBody>
                  <a:tcPr marL="33818" marR="33818" marT="102881" marB="34294" horzOverflow="overflow"/>
                </a:tc>
                <a:tc>
                  <a:txBody>
                    <a:bodyPr/>
                    <a:lstStyle/>
                    <a:p>
                      <a:pPr marL="401638" marR="0" lvl="0" indent="-401638" algn="l" defTabSz="914400" rtl="0" eaLnBrk="1" fontAlgn="base" latinLnBrk="0" hangingPunct="1">
                        <a:lnSpc>
                          <a:spcPct val="100000"/>
                        </a:lnSpc>
                        <a:spcBef>
                          <a:spcPts val="600"/>
                        </a:spcBef>
                        <a:spcAft>
                          <a:spcPct val="0"/>
                        </a:spcAft>
                        <a:buClrTx/>
                        <a:buSzTx/>
                        <a:buFont typeface="Wingdings" pitchFamily="2" charset="2"/>
                        <a:buChar char="§"/>
                        <a:tabLst/>
                      </a:pPr>
                      <a:r>
                        <a:rPr kumimoji="0" lang="en-US" sz="1900" u="none" strike="noStrike" cap="none" normalizeH="0" baseline="0" dirty="0" smtClean="0">
                          <a:ln>
                            <a:noFill/>
                          </a:ln>
                          <a:effectLst/>
                        </a:rPr>
                        <a:t>La prima está basada en la edad actual</a:t>
                      </a:r>
                    </a:p>
                    <a:p>
                      <a:pPr marL="401638" marR="0" lvl="0" indent="-401638" algn="l" defTabSz="914400" rtl="0" eaLnBrk="1" fontAlgn="base" latinLnBrk="0" hangingPunct="1">
                        <a:lnSpc>
                          <a:spcPct val="100000"/>
                        </a:lnSpc>
                        <a:spcBef>
                          <a:spcPts val="600"/>
                        </a:spcBef>
                        <a:spcAft>
                          <a:spcPct val="0"/>
                        </a:spcAft>
                        <a:buClrTx/>
                        <a:buSzTx/>
                        <a:buFont typeface="Wingdings" pitchFamily="2" charset="2"/>
                        <a:buChar char="§"/>
                        <a:tabLst/>
                      </a:pPr>
                      <a:r>
                        <a:rPr kumimoji="0" lang="en-US" sz="1900" u="none" strike="noStrike" cap="none" normalizeH="0" baseline="0" dirty="0" smtClean="0">
                          <a:ln>
                            <a:noFill/>
                          </a:ln>
                          <a:effectLst/>
                        </a:rPr>
                        <a:t>Cuesta menos cuando tiene 65</a:t>
                      </a:r>
                    </a:p>
                    <a:p>
                      <a:pPr marL="401638" marR="0" lvl="0" indent="-401638" algn="l" defTabSz="914400" rtl="0" eaLnBrk="1" fontAlgn="base" latinLnBrk="0" hangingPunct="1">
                        <a:lnSpc>
                          <a:spcPct val="100000"/>
                        </a:lnSpc>
                        <a:spcBef>
                          <a:spcPts val="600"/>
                        </a:spcBef>
                        <a:spcAft>
                          <a:spcPct val="0"/>
                        </a:spcAft>
                        <a:buClrTx/>
                        <a:buSzTx/>
                        <a:buFont typeface="Wingdings" pitchFamily="2" charset="2"/>
                        <a:buChar char="§"/>
                        <a:tabLst/>
                      </a:pPr>
                      <a:r>
                        <a:rPr kumimoji="0" lang="en-US" sz="1900" u="none" strike="noStrike" cap="none" normalizeH="0" baseline="0" dirty="0" smtClean="0">
                          <a:ln>
                            <a:noFill/>
                          </a:ln>
                          <a:effectLst/>
                        </a:rPr>
                        <a:t>El costo aumenta cada año a medida que pasan los años</a:t>
                      </a:r>
                      <a:endParaRPr kumimoji="0" lang="es-US" sz="1900" b="0" i="0" u="none" strike="noStrike" cap="none" normalizeH="0" baseline="0" dirty="0" smtClean="0">
                        <a:ln>
                          <a:noFill/>
                        </a:ln>
                        <a:solidFill>
                          <a:schemeClr val="tx1"/>
                        </a:solidFill>
                        <a:effectLst/>
                        <a:latin typeface="Calibri" pitchFamily="34" charset="0"/>
                      </a:endParaRPr>
                    </a:p>
                  </a:txBody>
                  <a:tcPr marL="33818" marR="33818" marT="102881" marB="34294" horzOverflow="overflow"/>
                </a:tc>
              </a:tr>
            </a:tbl>
          </a:graphicData>
        </a:graphic>
      </p:graphicFrame>
      <p:sp>
        <p:nvSpPr>
          <p:cNvPr id="10" name="TextBox 9"/>
          <p:cNvSpPr txBox="1"/>
          <p:nvPr/>
        </p:nvSpPr>
        <p:spPr>
          <a:xfrm>
            <a:off x="314325" y="5525354"/>
            <a:ext cx="8515350" cy="830997"/>
          </a:xfrm>
          <a:prstGeom prst="rect">
            <a:avLst/>
          </a:prstGeom>
          <a:solidFill>
            <a:srgbClr val="DCE6F2"/>
          </a:solidFill>
        </p:spPr>
        <p:txBody>
          <a:bodyPr wrap="square" rtlCol="0">
            <a:spAutoFit/>
          </a:bodyPr>
          <a:lstStyle/>
          <a:p>
            <a:r>
              <a:rPr lang="es-US" sz="2300" dirty="0"/>
              <a:t>Las primas pueden aumentar debido a la inflación y a otros factores.</a:t>
            </a:r>
          </a:p>
          <a:p>
            <a:r>
              <a:rPr lang="es-US" sz="2300" dirty="0"/>
              <a:t>No todos los estados permiten los 3 tipos de calificación.</a:t>
            </a:r>
          </a:p>
        </p:txBody>
      </p:sp>
      <p:sp>
        <p:nvSpPr>
          <p:cNvPr id="2" name="Date Placeholder 1"/>
          <p:cNvSpPr>
            <a:spLocks noGrp="1"/>
          </p:cNvSpPr>
          <p:nvPr>
            <p:ph type="dt" sz="half" idx="10"/>
          </p:nvPr>
        </p:nvSpPr>
        <p:spPr/>
        <p:txBody>
          <a:bodyPr/>
          <a:lstStyle/>
          <a:p>
            <a:r>
              <a:rPr lang="en-US" smtClean="0"/>
              <a:t>septiembre de 2017</a:t>
            </a:r>
            <a:endParaRPr lang="en-US" dirty="0"/>
          </a:p>
        </p:txBody>
      </p:sp>
      <p:sp>
        <p:nvSpPr>
          <p:cNvPr id="5" name="Footer Placeholder 4"/>
          <p:cNvSpPr>
            <a:spLocks noGrp="1"/>
          </p:cNvSpPr>
          <p:nvPr>
            <p:ph type="ftr" sz="quarter" idx="11"/>
          </p:nvPr>
        </p:nvSpPr>
        <p:spPr/>
        <p:txBody>
          <a:bodyPr/>
          <a:lstStyle/>
          <a:p>
            <a:r>
              <a:rPr lang="es-ES" smtClean="0"/>
              <a:t>Pólizas del Asegurador Suplementario de Medicare (Medigap)</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22</a:t>
            </a:fld>
            <a:endParaRPr lang="en-US" dirty="0"/>
          </a:p>
        </p:txBody>
      </p:sp>
    </p:spTree>
    <p:extLst>
      <p:ext uri="{BB962C8B-B14F-4D97-AF65-F5344CB8AC3E}">
        <p14:creationId xmlns:p14="http://schemas.microsoft.com/office/powerpoint/2010/main" val="17520512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s-US" dirty="0" smtClean="0"/>
              <a:t>El mejor momento para comprar una póliza Medigap</a:t>
            </a:r>
            <a:endParaRPr lang="es-US" dirty="0"/>
          </a:p>
        </p:txBody>
      </p:sp>
      <p:sp>
        <p:nvSpPr>
          <p:cNvPr id="37892" name="Rectangle 3"/>
          <p:cNvSpPr>
            <a:spLocks noGrp="1" noChangeArrowheads="1"/>
          </p:cNvSpPr>
          <p:nvPr>
            <p:ph idx="1"/>
          </p:nvPr>
        </p:nvSpPr>
        <p:spPr>
          <a:xfrm>
            <a:off x="282387" y="1382087"/>
            <a:ext cx="8780929" cy="5141326"/>
          </a:xfrm>
        </p:spPr>
        <p:txBody>
          <a:bodyPr/>
          <a:lstStyle/>
          <a:p>
            <a:pPr marL="457200" indent="-457200"/>
            <a:r>
              <a:rPr lang="es-US" sz="2800" dirty="0" smtClean="0"/>
              <a:t>Su Período de Inscripción Abierta (OEP) para Medigap</a:t>
            </a:r>
          </a:p>
          <a:p>
            <a:pPr lvl="1"/>
            <a:r>
              <a:rPr lang="es-US" sz="2400" dirty="0" smtClean="0"/>
              <a:t>No se puede </a:t>
            </a:r>
            <a:r>
              <a:rPr lang="es-US" sz="2400" dirty="0"/>
              <a:t>6 meses en los que la compañía de seguros debe venderle un plan</a:t>
            </a:r>
          </a:p>
          <a:p>
            <a:pPr marL="639763" lvl="1" indent="-273050"/>
            <a:r>
              <a:rPr lang="es-US" sz="2400" dirty="0"/>
              <a:t>Período de emisión garantizada sin revisión de historial médico</a:t>
            </a:r>
          </a:p>
          <a:p>
            <a:pPr lvl="1"/>
            <a:r>
              <a:rPr lang="es-US" sz="2400" dirty="0"/>
              <a:t>Su OEP comienza cuando tiene 65 años o más </a:t>
            </a:r>
            <a:r>
              <a:rPr lang="es-US" sz="2400" b="1" dirty="0"/>
              <a:t>y</a:t>
            </a:r>
            <a:r>
              <a:rPr lang="es-US" sz="2400" dirty="0"/>
              <a:t> está inscrito en la Parte B</a:t>
            </a:r>
          </a:p>
          <a:p>
            <a:pPr lvl="2"/>
            <a:r>
              <a:rPr lang="es-US" sz="2200" dirty="0" smtClean="0"/>
              <a:t>cambiar ni repetir</a:t>
            </a:r>
          </a:p>
          <a:p>
            <a:pPr lvl="1"/>
            <a:r>
              <a:rPr lang="es-US" sz="2400" dirty="0" smtClean="0"/>
              <a:t>Algunos estados tienen reglas más generosas</a:t>
            </a:r>
          </a:p>
          <a:p>
            <a:pPr marL="457200" indent="-457200"/>
            <a:r>
              <a:rPr lang="es-US" sz="2800" dirty="0" smtClean="0"/>
              <a:t>Es posible que pueda comprar una póliza Medigap en cualquier momento que una compañía de seguros acceda a venderle una</a:t>
            </a:r>
          </a:p>
          <a:p>
            <a:endParaRPr lang="es-US" dirty="0"/>
          </a:p>
        </p:txBody>
      </p:sp>
      <p:sp>
        <p:nvSpPr>
          <p:cNvPr id="2" name="Date Placeholder 1"/>
          <p:cNvSpPr>
            <a:spLocks noGrp="1"/>
          </p:cNvSpPr>
          <p:nvPr>
            <p:ph type="dt" sz="half" idx="10"/>
          </p:nvPr>
        </p:nvSpPr>
        <p:spPr/>
        <p:txBody>
          <a:bodyPr/>
          <a:lstStyle/>
          <a:p>
            <a:r>
              <a:rPr lang="en-US" smtClean="0"/>
              <a:t>septiembre de 2017</a:t>
            </a:r>
            <a:endParaRPr lang="en-US" dirty="0"/>
          </a:p>
        </p:txBody>
      </p:sp>
      <p:sp>
        <p:nvSpPr>
          <p:cNvPr id="3" name="Footer Placeholder 2"/>
          <p:cNvSpPr>
            <a:spLocks noGrp="1"/>
          </p:cNvSpPr>
          <p:nvPr>
            <p:ph type="ftr" sz="quarter" idx="11"/>
          </p:nvPr>
        </p:nvSpPr>
        <p:spPr/>
        <p:txBody>
          <a:bodyPr/>
          <a:lstStyle/>
          <a:p>
            <a:r>
              <a:rPr lang="es-ES" smtClean="0"/>
              <a:t>Pólizas del Asegurador Suplementario de Medicare (Medigap)</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23</a:t>
            </a:fld>
            <a:endParaRPr lang="en-US" dirty="0"/>
          </a:p>
        </p:txBody>
      </p:sp>
    </p:spTree>
    <p:custDataLst>
      <p:tags r:id="rId1"/>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s-US" dirty="0" smtClean="0"/>
              <a:t>Período de Inscripción Abierta (OEP) </a:t>
            </a:r>
            <a:r>
              <a:rPr dirty="0"/>
              <a:t/>
            </a:r>
            <a:br>
              <a:rPr dirty="0"/>
            </a:br>
            <a:r>
              <a:rPr lang="es-US" dirty="0" smtClean="0"/>
              <a:t>demorado para Medigap</a:t>
            </a:r>
          </a:p>
        </p:txBody>
      </p:sp>
      <p:sp>
        <p:nvSpPr>
          <p:cNvPr id="40966" name="Rectangle 3"/>
          <p:cNvSpPr>
            <a:spLocks noGrp="1" noChangeArrowheads="1"/>
          </p:cNvSpPr>
          <p:nvPr>
            <p:ph idx="1"/>
          </p:nvPr>
        </p:nvSpPr>
        <p:spPr/>
        <p:txBody>
          <a:bodyPr/>
          <a:lstStyle/>
          <a:p>
            <a:r>
              <a:rPr lang="es-US" sz="3000" dirty="0" smtClean="0"/>
              <a:t>Si se demora en inscribirse en Medicare Parte B</a:t>
            </a:r>
          </a:p>
          <a:p>
            <a:pPr lvl="1"/>
            <a:r>
              <a:rPr lang="es-US" dirty="0" smtClean="0"/>
              <a:t>Porque usted o su cónyuge todavía están trabajando, y</a:t>
            </a:r>
          </a:p>
          <a:p>
            <a:pPr lvl="1"/>
            <a:r>
              <a:rPr lang="es-US" dirty="0" smtClean="0"/>
              <a:t>tiene cobertura médica grupal</a:t>
            </a:r>
          </a:p>
          <a:p>
            <a:r>
              <a:rPr lang="es-US" sz="3000" dirty="0" smtClean="0"/>
              <a:t>Se demora el OEP para Medigap</a:t>
            </a:r>
          </a:p>
          <a:p>
            <a:pPr lvl="1"/>
            <a:r>
              <a:rPr lang="es-US" dirty="0" smtClean="0"/>
              <a:t>Hasta que tenga 65 años </a:t>
            </a:r>
            <a:r>
              <a:rPr lang="es-US" b="1" dirty="0" smtClean="0"/>
              <a:t>y </a:t>
            </a:r>
            <a:r>
              <a:rPr lang="es-US" dirty="0" smtClean="0"/>
              <a:t>esté inscrito en la Parte B</a:t>
            </a:r>
          </a:p>
          <a:p>
            <a:pPr lvl="1"/>
            <a:r>
              <a:rPr lang="es-US" dirty="0" smtClean="0"/>
              <a:t>Sin multa por inscripción tardía</a:t>
            </a:r>
          </a:p>
          <a:p>
            <a:r>
              <a:rPr lang="es-US" sz="3000" dirty="0" smtClean="0"/>
              <a:t>Notifique al Seguro Social si desea demorar la inscripción a la Parte B</a:t>
            </a:r>
          </a:p>
        </p:txBody>
      </p:sp>
      <p:sp>
        <p:nvSpPr>
          <p:cNvPr id="2" name="Date Placeholder 1"/>
          <p:cNvSpPr>
            <a:spLocks noGrp="1"/>
          </p:cNvSpPr>
          <p:nvPr>
            <p:ph type="dt" sz="half" idx="10"/>
          </p:nvPr>
        </p:nvSpPr>
        <p:spPr/>
        <p:txBody>
          <a:bodyPr/>
          <a:lstStyle/>
          <a:p>
            <a:r>
              <a:rPr lang="en-US" smtClean="0"/>
              <a:t>septiembre de 2017</a:t>
            </a:r>
            <a:endParaRPr lang="en-US" dirty="0"/>
          </a:p>
        </p:txBody>
      </p:sp>
      <p:sp>
        <p:nvSpPr>
          <p:cNvPr id="5" name="Footer Placeholder 4"/>
          <p:cNvSpPr>
            <a:spLocks noGrp="1"/>
          </p:cNvSpPr>
          <p:nvPr>
            <p:ph type="ftr" sz="quarter" idx="11"/>
          </p:nvPr>
        </p:nvSpPr>
        <p:spPr/>
        <p:txBody>
          <a:bodyPr/>
          <a:lstStyle/>
          <a:p>
            <a:r>
              <a:rPr lang="es-ES" smtClean="0"/>
              <a:t>Pólizas del Asegurador Suplementario de Medicare (Medigap)</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24</a:t>
            </a:fld>
            <a:endParaRPr lang="en-US" dirty="0"/>
          </a:p>
        </p:txBody>
      </p:sp>
    </p:spTree>
    <p:custDataLst>
      <p:tags r:id="rId1"/>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s-US" dirty="0" smtClean="0"/>
              <a:t>Afecciones preexistentes y Medigap</a:t>
            </a:r>
            <a:endParaRPr lang="es-US" dirty="0"/>
          </a:p>
        </p:txBody>
      </p:sp>
      <p:sp>
        <p:nvSpPr>
          <p:cNvPr id="37892" name="Rectangle 3"/>
          <p:cNvSpPr>
            <a:spLocks noGrp="1" noChangeArrowheads="1"/>
          </p:cNvSpPr>
          <p:nvPr>
            <p:ph idx="1"/>
          </p:nvPr>
        </p:nvSpPr>
        <p:spPr/>
        <p:txBody>
          <a:bodyPr/>
          <a:lstStyle/>
          <a:p>
            <a:pPr marL="457200" indent="-457200"/>
            <a:r>
              <a:rPr lang="es-US" sz="2800" dirty="0" smtClean="0"/>
              <a:t>Un problema de salud que usted tenía antes de que comience la nueva póliza de seguro médico </a:t>
            </a:r>
          </a:p>
          <a:p>
            <a:pPr lvl="1"/>
            <a:r>
              <a:rPr lang="es-US" sz="2400" dirty="0" smtClean="0"/>
              <a:t>Tratado o diagnosticado 6 meses antes de la fecha de inicio de la cobertura</a:t>
            </a:r>
          </a:p>
          <a:p>
            <a:r>
              <a:rPr lang="es-US" sz="2800" dirty="0" smtClean="0"/>
              <a:t>Período de espera por afección preexistente</a:t>
            </a:r>
          </a:p>
          <a:p>
            <a:pPr lvl="1"/>
            <a:r>
              <a:rPr lang="es-US" sz="2400" dirty="0" smtClean="0"/>
              <a:t>Las compañías de seguro pueden negarse a cubrir los gastos directos de su bolsillo relacionados con afecciones excluidas por hasta 6 meses ("período retrospectivo") </a:t>
            </a:r>
          </a:p>
          <a:p>
            <a:pPr lvl="2"/>
            <a:r>
              <a:rPr lang="es-US" sz="2200" dirty="0" smtClean="0"/>
              <a:t>Sin 6 meses de cobertura previa acreditable y sin brecha en la cobertura de más de 63 días</a:t>
            </a:r>
          </a:p>
          <a:p>
            <a:pPr lvl="1"/>
            <a:endParaRPr lang="es-US" sz="2400" dirty="0" smtClean="0"/>
          </a:p>
          <a:p>
            <a:pPr lvl="1"/>
            <a:endParaRPr lang="es-US" sz="2400" dirty="0" smtClean="0"/>
          </a:p>
          <a:p>
            <a:endParaRPr lang="es-US" sz="2800" dirty="0" smtClean="0"/>
          </a:p>
          <a:p>
            <a:endParaRPr lang="es-US" sz="2800" dirty="0"/>
          </a:p>
        </p:txBody>
      </p:sp>
      <p:sp>
        <p:nvSpPr>
          <p:cNvPr id="2" name="Content Placeholder 1"/>
          <p:cNvSpPr>
            <a:spLocks noGrp="1"/>
          </p:cNvSpPr>
          <p:nvPr>
            <p:ph sz="half" idx="4294967295"/>
          </p:nvPr>
        </p:nvSpPr>
        <p:spPr>
          <a:xfrm>
            <a:off x="0" y="5567025"/>
            <a:ext cx="9144000" cy="825500"/>
          </a:xfrm>
          <a:solidFill>
            <a:schemeClr val="accent1">
              <a:lumMod val="20000"/>
              <a:lumOff val="80000"/>
            </a:schemeClr>
          </a:solidFill>
          <a:ln>
            <a:solidFill>
              <a:schemeClr val="accent1"/>
            </a:solidFill>
          </a:ln>
        </p:spPr>
        <p:txBody>
          <a:bodyPr>
            <a:noAutofit/>
          </a:bodyPr>
          <a:lstStyle/>
          <a:p>
            <a:pPr marL="0" indent="0" algn="ctr">
              <a:buNone/>
            </a:pPr>
            <a:r>
              <a:rPr lang="es-US" sz="2400" b="0" dirty="0"/>
              <a:t>La Ley de Atención Médica Asequible no afecta el período de espera por condición preexistente para la cobertura de Medigap.</a:t>
            </a:r>
            <a:endParaRPr lang="es-US" sz="2400" dirty="0"/>
          </a:p>
        </p:txBody>
      </p:sp>
      <p:sp>
        <p:nvSpPr>
          <p:cNvPr id="3" name="Date Placeholder 2"/>
          <p:cNvSpPr>
            <a:spLocks noGrp="1"/>
          </p:cNvSpPr>
          <p:nvPr>
            <p:ph type="dt" sz="half" idx="10"/>
          </p:nvPr>
        </p:nvSpPr>
        <p:spPr/>
        <p:txBody>
          <a:bodyPr/>
          <a:lstStyle/>
          <a:p>
            <a:r>
              <a:rPr lang="en-US" smtClean="0"/>
              <a:t>septiembre de 2017</a:t>
            </a:r>
            <a:endParaRPr lang="en-US" dirty="0"/>
          </a:p>
        </p:txBody>
      </p:sp>
      <p:sp>
        <p:nvSpPr>
          <p:cNvPr id="6" name="Footer Placeholder 5"/>
          <p:cNvSpPr>
            <a:spLocks noGrp="1"/>
          </p:cNvSpPr>
          <p:nvPr>
            <p:ph type="ftr" sz="quarter" idx="11"/>
          </p:nvPr>
        </p:nvSpPr>
        <p:spPr/>
        <p:txBody>
          <a:bodyPr/>
          <a:lstStyle/>
          <a:p>
            <a:r>
              <a:rPr lang="es-ES" smtClean="0"/>
              <a:t>Pólizas del Asegurador Suplementario de Medicare (Medigap)</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25</a:t>
            </a:fld>
            <a:endParaRPr lang="en-US" dirty="0"/>
          </a:p>
        </p:txBody>
      </p:sp>
    </p:spTree>
    <p:custDataLst>
      <p:tags r:id="rId1"/>
    </p:custDataLst>
    <p:extLst>
      <p:ext uri="{BB962C8B-B14F-4D97-AF65-F5344CB8AC3E}">
        <p14:creationId xmlns:p14="http://schemas.microsoft.com/office/powerpoint/2010/main" val="39589755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0" y="0"/>
            <a:ext cx="9144000" cy="1014609"/>
          </a:xfrm>
        </p:spPr>
        <p:txBody>
          <a:bodyPr/>
          <a:lstStyle/>
          <a:p>
            <a:r>
              <a:rPr lang="es-US" sz="3400" dirty="0" smtClean="0"/>
              <a:t>Medigap para personas con una incapacidad o Enfermedad Renal en Etapa Final (ESRD en inglés)</a:t>
            </a:r>
          </a:p>
        </p:txBody>
      </p:sp>
      <p:sp>
        <p:nvSpPr>
          <p:cNvPr id="57347" name="Rectangle 3"/>
          <p:cNvSpPr>
            <a:spLocks noGrp="1" noChangeArrowheads="1"/>
          </p:cNvSpPr>
          <p:nvPr>
            <p:ph idx="1"/>
          </p:nvPr>
        </p:nvSpPr>
        <p:spPr>
          <a:xfrm>
            <a:off x="283779" y="1215025"/>
            <a:ext cx="8480393" cy="4961938"/>
          </a:xfrm>
        </p:spPr>
        <p:txBody>
          <a:bodyPr/>
          <a:lstStyle/>
          <a:p>
            <a:pPr marL="463550" indent="-463550"/>
            <a:r>
              <a:rPr lang="es-US" dirty="0" smtClean="0"/>
              <a:t>Es posible que las personas con una incapacidad o ESRD no puedan comprar una póliza hasta que cumplan 65 años</a:t>
            </a:r>
          </a:p>
          <a:p>
            <a:pPr marL="463550" indent="-463550"/>
            <a:r>
              <a:rPr lang="es-US" dirty="0" smtClean="0"/>
              <a:t>Las compañías pueden vender pólizas Medigap de manera voluntaria</a:t>
            </a:r>
          </a:p>
          <a:p>
            <a:pPr marL="741363" lvl="1" indent="-273050"/>
            <a:r>
              <a:rPr lang="es-US" dirty="0" smtClean="0"/>
              <a:t>Es posible que cuesten más que las pólizas que se venden a las personas de más de 65 años</a:t>
            </a:r>
          </a:p>
          <a:p>
            <a:pPr marL="741363" lvl="1" indent="-273050"/>
            <a:r>
              <a:rPr lang="es-US" dirty="0" smtClean="0"/>
              <a:t>Pueden realizar una evaluación médica previa</a:t>
            </a:r>
          </a:p>
          <a:p>
            <a:pPr marL="463550" indent="-463550"/>
            <a:r>
              <a:rPr lang="es-US" dirty="0" smtClean="0"/>
              <a:t>Tiene un Período de Inscripción Abierta Medigap a los 65 años</a:t>
            </a:r>
          </a:p>
        </p:txBody>
      </p:sp>
      <p:sp>
        <p:nvSpPr>
          <p:cNvPr id="2" name="Date Placeholder 1"/>
          <p:cNvSpPr>
            <a:spLocks noGrp="1"/>
          </p:cNvSpPr>
          <p:nvPr>
            <p:ph type="dt" sz="half" idx="10"/>
          </p:nvPr>
        </p:nvSpPr>
        <p:spPr/>
        <p:txBody>
          <a:bodyPr/>
          <a:lstStyle/>
          <a:p>
            <a:r>
              <a:rPr lang="en-US" smtClean="0"/>
              <a:t>septiembre de 2017</a:t>
            </a:r>
            <a:endParaRPr lang="en-US" dirty="0"/>
          </a:p>
        </p:txBody>
      </p:sp>
      <p:sp>
        <p:nvSpPr>
          <p:cNvPr id="5" name="Footer Placeholder 4"/>
          <p:cNvSpPr>
            <a:spLocks noGrp="1"/>
          </p:cNvSpPr>
          <p:nvPr>
            <p:ph type="ftr" sz="quarter" idx="11"/>
          </p:nvPr>
        </p:nvSpPr>
        <p:spPr/>
        <p:txBody>
          <a:bodyPr/>
          <a:lstStyle/>
          <a:p>
            <a:r>
              <a:rPr lang="es-ES" smtClean="0"/>
              <a:t>Pólizas del Asegurador Suplementario de Medicare (Medigap)</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26</a:t>
            </a:fld>
            <a:endParaRPr lang="en-US" dirty="0"/>
          </a:p>
        </p:txBody>
      </p:sp>
    </p:spTree>
    <p:custDataLst>
      <p:tags r:id="rId1"/>
    </p:custData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s-US" dirty="0" smtClean="0"/>
              <a:t>Pasos para comprar una póliza Medigap</a:t>
            </a:r>
          </a:p>
        </p:txBody>
      </p:sp>
      <p:sp>
        <p:nvSpPr>
          <p:cNvPr id="57347" name="Rectangle 3"/>
          <p:cNvSpPr>
            <a:spLocks noGrp="1" noChangeArrowheads="1"/>
          </p:cNvSpPr>
          <p:nvPr>
            <p:ph idx="1"/>
          </p:nvPr>
        </p:nvSpPr>
        <p:spPr>
          <a:xfrm>
            <a:off x="628649" y="1215025"/>
            <a:ext cx="8107387" cy="5141326"/>
          </a:xfrm>
        </p:spPr>
        <p:txBody>
          <a:bodyPr/>
          <a:lstStyle/>
          <a:p>
            <a:pPr marL="1828800" indent="-1828800">
              <a:buNone/>
            </a:pPr>
            <a:r>
              <a:rPr lang="es-US" sz="3000" dirty="0" smtClean="0"/>
              <a:t>PASO 1:</a:t>
            </a:r>
            <a:r>
              <a:rPr lang="en-US" sz="3000" dirty="0" smtClean="0"/>
              <a:t>	</a:t>
            </a:r>
            <a:r>
              <a:rPr lang="es-US" sz="3000" dirty="0" smtClean="0"/>
              <a:t>Decida qué beneficios desea, después decida cuál póliza Medigap estandarizada satisface sus necesidades</a:t>
            </a:r>
          </a:p>
          <a:p>
            <a:pPr marL="1828800" indent="-1828800">
              <a:buNone/>
            </a:pPr>
            <a:r>
              <a:rPr lang="es-US" sz="3000" dirty="0" smtClean="0"/>
              <a:t>PASO 2: </a:t>
            </a:r>
            <a:r>
              <a:rPr lang="en-US" sz="3000" dirty="0" smtClean="0"/>
              <a:t>	</a:t>
            </a:r>
            <a:r>
              <a:rPr lang="es-US" sz="3000" dirty="0" smtClean="0"/>
              <a:t>Averigüe qué compañías de seguros venden pólizas Medigap en su estado </a:t>
            </a:r>
          </a:p>
          <a:p>
            <a:pPr marL="1828800" indent="-1828800">
              <a:buNone/>
            </a:pPr>
            <a:r>
              <a:rPr lang="es-US" sz="3000" dirty="0" smtClean="0"/>
              <a:t>PASO 3: </a:t>
            </a:r>
            <a:r>
              <a:rPr lang="en-US" sz="3000" dirty="0" smtClean="0"/>
              <a:t>	</a:t>
            </a:r>
            <a:r>
              <a:rPr lang="es-US" sz="3000" dirty="0" smtClean="0"/>
              <a:t>Llame a las compañías de seguros que venden las pólizas Medigap que le interesan y compare costos</a:t>
            </a:r>
          </a:p>
          <a:p>
            <a:pPr marL="1828800" indent="-1828800">
              <a:buNone/>
            </a:pPr>
            <a:r>
              <a:rPr lang="es-US" sz="3000" dirty="0" smtClean="0"/>
              <a:t>PASO 4:</a:t>
            </a:r>
            <a:r>
              <a:rPr lang="en-US" sz="3000" dirty="0" smtClean="0"/>
              <a:t>	</a:t>
            </a:r>
            <a:r>
              <a:rPr lang="es-US" sz="3000" dirty="0" smtClean="0"/>
              <a:t>Compre la póliza Medigap </a:t>
            </a:r>
            <a:endParaRPr lang="es-US" sz="3000" dirty="0"/>
          </a:p>
        </p:txBody>
      </p:sp>
      <p:sp>
        <p:nvSpPr>
          <p:cNvPr id="2" name="Date Placeholder 1"/>
          <p:cNvSpPr>
            <a:spLocks noGrp="1"/>
          </p:cNvSpPr>
          <p:nvPr>
            <p:ph type="dt" sz="half" idx="10"/>
          </p:nvPr>
        </p:nvSpPr>
        <p:spPr/>
        <p:txBody>
          <a:bodyPr/>
          <a:lstStyle/>
          <a:p>
            <a:r>
              <a:rPr lang="en-US" smtClean="0"/>
              <a:t>septiembre de 2017</a:t>
            </a:r>
            <a:endParaRPr lang="en-US" dirty="0"/>
          </a:p>
        </p:txBody>
      </p:sp>
      <p:sp>
        <p:nvSpPr>
          <p:cNvPr id="5" name="Footer Placeholder 4"/>
          <p:cNvSpPr>
            <a:spLocks noGrp="1"/>
          </p:cNvSpPr>
          <p:nvPr>
            <p:ph type="ftr" sz="quarter" idx="11"/>
          </p:nvPr>
        </p:nvSpPr>
        <p:spPr/>
        <p:txBody>
          <a:bodyPr/>
          <a:lstStyle/>
          <a:p>
            <a:r>
              <a:rPr lang="es-ES" smtClean="0"/>
              <a:t>Pólizas del Asegurador Suplementario de Medicare (Medigap)</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27</a:t>
            </a:fld>
            <a:endParaRPr lang="en-US" dirty="0"/>
          </a:p>
        </p:txBody>
      </p:sp>
    </p:spTree>
    <p:custDataLst>
      <p:tags r:id="rId1"/>
    </p:custDataLst>
    <p:extLst>
      <p:ext uri="{BB962C8B-B14F-4D97-AF65-F5344CB8AC3E}">
        <p14:creationId xmlns:p14="http://schemas.microsoft.com/office/powerpoint/2010/main" val="39672972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s-US" dirty="0" smtClean="0"/>
              <a:t>¿Por qué cambiar de pólizas Medigap? </a:t>
            </a:r>
            <a:endParaRPr lang="es-US" dirty="0"/>
          </a:p>
        </p:txBody>
      </p:sp>
      <p:sp>
        <p:nvSpPr>
          <p:cNvPr id="44038" name="Rectangle 3"/>
          <p:cNvSpPr>
            <a:spLocks noGrp="1" noChangeArrowheads="1"/>
          </p:cNvSpPr>
          <p:nvPr>
            <p:ph idx="1"/>
          </p:nvPr>
        </p:nvSpPr>
        <p:spPr>
          <a:xfrm>
            <a:off x="224589" y="1215024"/>
            <a:ext cx="8550443" cy="5281025"/>
          </a:xfrm>
        </p:spPr>
        <p:txBody>
          <a:bodyPr/>
          <a:lstStyle/>
          <a:p>
            <a:r>
              <a:rPr lang="es-US" sz="3000" dirty="0" smtClean="0"/>
              <a:t>Usted puede cambiar de pólizas si</a:t>
            </a:r>
          </a:p>
          <a:p>
            <a:pPr lvl="1"/>
            <a:r>
              <a:rPr lang="es-US" sz="2600" dirty="0" smtClean="0"/>
              <a:t>Está pagando beneficios que no necesita</a:t>
            </a:r>
          </a:p>
          <a:p>
            <a:pPr lvl="1"/>
            <a:r>
              <a:rPr lang="es-US" sz="2600" dirty="0" smtClean="0"/>
              <a:t>Ahora necesita más beneficios</a:t>
            </a:r>
          </a:p>
          <a:p>
            <a:pPr lvl="1"/>
            <a:r>
              <a:rPr lang="es-US" sz="2600" dirty="0" smtClean="0"/>
              <a:t>Desea cambiar de compañía de seguros</a:t>
            </a:r>
          </a:p>
          <a:p>
            <a:pPr lvl="1"/>
            <a:r>
              <a:rPr lang="es-US" sz="2600" dirty="0" smtClean="0"/>
              <a:t>Encuentra una póliza más económica</a:t>
            </a:r>
          </a:p>
          <a:p>
            <a:r>
              <a:rPr lang="es-US" sz="3000" dirty="0" smtClean="0"/>
              <a:t>Si no está en su Período de Inscripción Abierta para Medigap</a:t>
            </a:r>
          </a:p>
          <a:p>
            <a:pPr lvl="1"/>
            <a:r>
              <a:rPr lang="es-US" sz="2600" dirty="0" smtClean="0"/>
              <a:t>Es posible que deba pagar más por la nueva póliza</a:t>
            </a:r>
          </a:p>
          <a:p>
            <a:pPr lvl="1"/>
            <a:r>
              <a:rPr lang="es-US" sz="2600" dirty="0" smtClean="0"/>
              <a:t>Pueden realizarle una revisión de historial médico</a:t>
            </a:r>
          </a:p>
          <a:p>
            <a:pPr lvl="1"/>
            <a:r>
              <a:rPr lang="es-US" sz="2600" dirty="0" smtClean="0"/>
              <a:t>Podría tener una demora en la cobertura para una afección preexistente</a:t>
            </a:r>
          </a:p>
          <a:p>
            <a:endParaRPr lang="es-US" dirty="0" smtClean="0"/>
          </a:p>
        </p:txBody>
      </p:sp>
      <p:sp>
        <p:nvSpPr>
          <p:cNvPr id="2" name="Date Placeholder 1"/>
          <p:cNvSpPr>
            <a:spLocks noGrp="1"/>
          </p:cNvSpPr>
          <p:nvPr>
            <p:ph type="dt" sz="half" idx="10"/>
          </p:nvPr>
        </p:nvSpPr>
        <p:spPr/>
        <p:txBody>
          <a:bodyPr/>
          <a:lstStyle/>
          <a:p>
            <a:r>
              <a:rPr lang="en-US" smtClean="0"/>
              <a:t>septiembre de 2017</a:t>
            </a:r>
            <a:endParaRPr lang="en-US" dirty="0"/>
          </a:p>
        </p:txBody>
      </p:sp>
      <p:sp>
        <p:nvSpPr>
          <p:cNvPr id="5" name="Footer Placeholder 4"/>
          <p:cNvSpPr>
            <a:spLocks noGrp="1"/>
          </p:cNvSpPr>
          <p:nvPr>
            <p:ph type="ftr" sz="quarter" idx="11"/>
          </p:nvPr>
        </p:nvSpPr>
        <p:spPr/>
        <p:txBody>
          <a:bodyPr/>
          <a:lstStyle/>
          <a:p>
            <a:r>
              <a:rPr lang="es-ES" smtClean="0"/>
              <a:t>Pólizas del Asegurador Suplementario de Medicare (Medigap)</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28</a:t>
            </a:fld>
            <a:endParaRPr lang="en-US" dirty="0"/>
          </a:p>
        </p:txBody>
      </p:sp>
    </p:spTree>
    <p:custDataLst>
      <p:tags r:id="rId1"/>
    </p:custData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s-US" dirty="0" smtClean="0"/>
              <a:t>¿Cuándo puede cambiar de pólizas Medigap?</a:t>
            </a:r>
          </a:p>
        </p:txBody>
      </p:sp>
      <p:sp>
        <p:nvSpPr>
          <p:cNvPr id="41990" name="Rectangle 3"/>
          <p:cNvSpPr>
            <a:spLocks noGrp="1" noChangeArrowheads="1"/>
          </p:cNvSpPr>
          <p:nvPr>
            <p:ph idx="1"/>
          </p:nvPr>
        </p:nvSpPr>
        <p:spPr>
          <a:xfrm>
            <a:off x="374073" y="1215025"/>
            <a:ext cx="8382000" cy="4961938"/>
          </a:xfrm>
        </p:spPr>
        <p:txBody>
          <a:bodyPr/>
          <a:lstStyle/>
          <a:p>
            <a:r>
              <a:rPr lang="es-US" sz="3000" dirty="0" smtClean="0"/>
              <a:t>Un derecho bajo la ley federal para cambiar únicamente</a:t>
            </a:r>
          </a:p>
          <a:p>
            <a:pPr lvl="1"/>
            <a:r>
              <a:rPr lang="es-US" sz="2600" dirty="0" smtClean="0"/>
              <a:t>Durante el Período de Inscripción Abierta para Medigap</a:t>
            </a:r>
          </a:p>
          <a:p>
            <a:pPr lvl="1"/>
            <a:r>
              <a:rPr lang="es-US" sz="2600" dirty="0" smtClean="0"/>
              <a:t>Si tiene un derecho de emisión garantizada</a:t>
            </a:r>
          </a:p>
          <a:p>
            <a:r>
              <a:rPr lang="es-US" sz="3000" dirty="0" smtClean="0"/>
              <a:t>Si su estado tiene requisitos más generosos</a:t>
            </a:r>
          </a:p>
          <a:p>
            <a:r>
              <a:rPr lang="es-US" sz="3000" dirty="0" smtClean="0"/>
              <a:t>En cualquier momento en que una compañía de seguros le venda una</a:t>
            </a:r>
          </a:p>
          <a:p>
            <a:pPr marL="265510" lvl="1" indent="-365760">
              <a:buFont typeface="Wingdings" panose="05000000000000000000" pitchFamily="2" charset="2"/>
              <a:buChar char="§"/>
            </a:pPr>
            <a:r>
              <a:rPr lang="es-US" sz="3000" dirty="0" smtClean="0"/>
              <a:t>Cuando compra una nueva póliza Medigap</a:t>
            </a:r>
          </a:p>
          <a:p>
            <a:pPr lvl="1"/>
            <a:r>
              <a:rPr lang="es-US" sz="2600" dirty="0" smtClean="0"/>
              <a:t>Tendrá un período de prueba gratis de 30 días</a:t>
            </a:r>
          </a:p>
          <a:p>
            <a:pPr lvl="2"/>
            <a:r>
              <a:rPr lang="es-US" dirty="0" smtClean="0"/>
              <a:t>Deberá pagar las dos primas de la póliza Medigap</a:t>
            </a:r>
          </a:p>
        </p:txBody>
      </p:sp>
      <p:sp>
        <p:nvSpPr>
          <p:cNvPr id="2" name="Date Placeholder 1"/>
          <p:cNvSpPr>
            <a:spLocks noGrp="1"/>
          </p:cNvSpPr>
          <p:nvPr>
            <p:ph type="dt" sz="half" idx="10"/>
          </p:nvPr>
        </p:nvSpPr>
        <p:spPr/>
        <p:txBody>
          <a:bodyPr/>
          <a:lstStyle/>
          <a:p>
            <a:r>
              <a:rPr lang="en-US" smtClean="0"/>
              <a:t>septiembre de 2017</a:t>
            </a:r>
            <a:endParaRPr lang="en-US" dirty="0"/>
          </a:p>
        </p:txBody>
      </p:sp>
      <p:sp>
        <p:nvSpPr>
          <p:cNvPr id="5" name="Footer Placeholder 4"/>
          <p:cNvSpPr>
            <a:spLocks noGrp="1"/>
          </p:cNvSpPr>
          <p:nvPr>
            <p:ph type="ftr" sz="quarter" idx="11"/>
          </p:nvPr>
        </p:nvSpPr>
        <p:spPr/>
        <p:txBody>
          <a:bodyPr/>
          <a:lstStyle/>
          <a:p>
            <a:r>
              <a:rPr lang="es-ES" smtClean="0"/>
              <a:t>Pólizas del Asegurador Suplementario de Medicare (Medigap)</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29</a:t>
            </a:fld>
            <a:endParaRPr lang="en-US" dirty="0"/>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s-US" dirty="0" smtClean="0"/>
              <a:t>Objetivos de la sesión</a:t>
            </a:r>
            <a:endParaRPr lang="es-US" dirty="0"/>
          </a:p>
        </p:txBody>
      </p:sp>
      <p:sp>
        <p:nvSpPr>
          <p:cNvPr id="4" name="Content Placeholder 2"/>
          <p:cNvSpPr>
            <a:spLocks noGrp="1"/>
          </p:cNvSpPr>
          <p:nvPr>
            <p:ph idx="1"/>
          </p:nvPr>
        </p:nvSpPr>
        <p:spPr>
          <a:xfrm>
            <a:off x="628649" y="1139868"/>
            <a:ext cx="8086725" cy="5037095"/>
          </a:xfrm>
        </p:spPr>
        <p:txBody>
          <a:bodyPr/>
          <a:lstStyle/>
          <a:p>
            <a:pPr marL="0" indent="0">
              <a:buNone/>
            </a:pPr>
            <a:r>
              <a:rPr lang="es-US" sz="3000" dirty="0" smtClean="0"/>
              <a:t>Esta sesión debe ayudarlo a</a:t>
            </a:r>
          </a:p>
          <a:p>
            <a:pPr marL="401638" indent="-401638"/>
            <a:r>
              <a:rPr lang="es-US" sz="3000" dirty="0" smtClean="0"/>
              <a:t>Explicar qué son las pólizas Medigap</a:t>
            </a:r>
          </a:p>
          <a:p>
            <a:pPr marL="401638" indent="-401638"/>
            <a:r>
              <a:rPr lang="es-US" sz="3000" dirty="0" smtClean="0"/>
              <a:t>Reconocer los términos principales de Medigap</a:t>
            </a:r>
          </a:p>
          <a:p>
            <a:pPr marL="401638" indent="-401638"/>
            <a:r>
              <a:rPr lang="es-US" sz="3000" dirty="0" smtClean="0"/>
              <a:t>Obtener los pasos para adquirir una póliza Medigap</a:t>
            </a:r>
          </a:p>
          <a:p>
            <a:pPr marL="401638" indent="-401638"/>
            <a:r>
              <a:rPr lang="es-US" sz="3000" dirty="0" smtClean="0"/>
              <a:t>Definir cuál es el mejor momento para comprar una póliza Medigap</a:t>
            </a:r>
          </a:p>
          <a:p>
            <a:pPr marL="401638" indent="-401638"/>
            <a:r>
              <a:rPr lang="es-US" sz="3000" dirty="0" smtClean="0"/>
              <a:t>Explicar los derechos de emisión garantizada</a:t>
            </a:r>
          </a:p>
          <a:p>
            <a:pPr marL="401638" indent="-401638"/>
            <a:r>
              <a:rPr lang="es-US" sz="3000" dirty="0" smtClean="0"/>
              <a:t>Saber dónde obtener información sobre los derechos y las protecciones de Medigap</a:t>
            </a:r>
          </a:p>
          <a:p>
            <a:endParaRPr lang="es-US" dirty="0"/>
          </a:p>
        </p:txBody>
      </p:sp>
      <p:sp>
        <p:nvSpPr>
          <p:cNvPr id="2" name="Date Placeholder 1"/>
          <p:cNvSpPr>
            <a:spLocks noGrp="1"/>
          </p:cNvSpPr>
          <p:nvPr>
            <p:ph type="dt" sz="half" idx="10"/>
          </p:nvPr>
        </p:nvSpPr>
        <p:spPr/>
        <p:txBody>
          <a:bodyPr/>
          <a:lstStyle/>
          <a:p>
            <a:r>
              <a:rPr lang="en-US" smtClean="0"/>
              <a:t>septiembre de 2017</a:t>
            </a:r>
            <a:endParaRPr lang="en-US" dirty="0"/>
          </a:p>
        </p:txBody>
      </p:sp>
      <p:sp>
        <p:nvSpPr>
          <p:cNvPr id="3" name="Footer Placeholder 2"/>
          <p:cNvSpPr>
            <a:spLocks noGrp="1"/>
          </p:cNvSpPr>
          <p:nvPr>
            <p:ph type="ftr" sz="quarter" idx="11"/>
          </p:nvPr>
        </p:nvSpPr>
        <p:spPr/>
        <p:txBody>
          <a:bodyPr/>
          <a:lstStyle/>
          <a:p>
            <a:r>
              <a:rPr lang="es-ES" smtClean="0"/>
              <a:t>Pólizas del Asegurador Suplementario de Medicare (Medigap)</a:t>
            </a:r>
            <a:endParaRPr lang="en-US" dirty="0"/>
          </a:p>
        </p:txBody>
      </p:sp>
      <p:sp>
        <p:nvSpPr>
          <p:cNvPr id="9" name="Slide Number Placeholder 8"/>
          <p:cNvSpPr>
            <a:spLocks noGrp="1"/>
          </p:cNvSpPr>
          <p:nvPr>
            <p:ph type="sldNum" sz="quarter" idx="12"/>
          </p:nvPr>
        </p:nvSpPr>
        <p:spPr/>
        <p:txBody>
          <a:bodyPr/>
          <a:lstStyle/>
          <a:p>
            <a:fld id="{D3B75908-2BC4-4CCC-BE4B-63652A0FD379}" type="slidenum">
              <a:rPr lang="en-US" smtClean="0"/>
              <a:t>3</a:t>
            </a:fld>
            <a:endParaRPr lang="en-US" dirty="0"/>
          </a:p>
        </p:txBody>
      </p:sp>
    </p:spTree>
    <p:extLst>
      <p:ext uri="{BB962C8B-B14F-4D97-AF65-F5344CB8AC3E}">
        <p14:creationId xmlns:p14="http://schemas.microsoft.com/office/powerpoint/2010/main" val="39208582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US" dirty="0" smtClean="0"/>
              <a:t>Compruebe su conocimiento: pregunta 4</a:t>
            </a:r>
          </a:p>
        </p:txBody>
      </p:sp>
      <p:sp>
        <p:nvSpPr>
          <p:cNvPr id="35843" name="TPAnswers"/>
          <p:cNvSpPr>
            <a:spLocks noGrp="1"/>
          </p:cNvSpPr>
          <p:nvPr>
            <p:ph sz="half" idx="1"/>
            <p:custDataLst>
              <p:tags r:id="rId2"/>
            </p:custDataLst>
          </p:nvPr>
        </p:nvSpPr>
        <p:spPr>
          <a:xfrm>
            <a:off x="248432" y="1141880"/>
            <a:ext cx="4053385" cy="4986990"/>
          </a:xfrm>
        </p:spPr>
        <p:txBody>
          <a:bodyPr>
            <a:noAutofit/>
          </a:bodyPr>
          <a:lstStyle/>
          <a:p>
            <a:pPr marL="0" indent="0">
              <a:buNone/>
            </a:pPr>
            <a:r>
              <a:rPr lang="es-US" sz="3000" dirty="0" smtClean="0"/>
              <a:t>Si tiene menos de 65 años y tiene Medicare por una incapacidad o Enfermedad Renal en Etapa Final (ESRD), es posible que no pueda comprar una póliza Medigap hasta que cumpla 65 años.</a:t>
            </a:r>
          </a:p>
          <a:p>
            <a:pPr marL="514350" indent="-514350">
              <a:buAutoNum type="alphaLcPeriod"/>
            </a:pPr>
            <a:r>
              <a:rPr lang="es-US" sz="3000" dirty="0" smtClean="0"/>
              <a:t>Verdadero</a:t>
            </a:r>
          </a:p>
          <a:p>
            <a:pPr marL="514350" indent="-514350">
              <a:buAutoNum type="alphaLcPeriod"/>
            </a:pPr>
            <a:r>
              <a:rPr lang="es-US" sz="3000" dirty="0" smtClean="0"/>
              <a:t>Falso</a:t>
            </a:r>
            <a:endParaRPr lang="es-US" sz="3000" dirty="0"/>
          </a:p>
        </p:txBody>
      </p:sp>
      <p:sp>
        <p:nvSpPr>
          <p:cNvPr id="11" name="Rounded Rectangle 10" descr="Correct answer indicator"/>
          <p:cNvSpPr/>
          <p:nvPr/>
        </p:nvSpPr>
        <p:spPr>
          <a:xfrm>
            <a:off x="248432" y="5438884"/>
            <a:ext cx="2229725" cy="40943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Date Placeholder 1"/>
          <p:cNvSpPr>
            <a:spLocks noGrp="1"/>
          </p:cNvSpPr>
          <p:nvPr>
            <p:ph type="dt" sz="half" idx="13"/>
          </p:nvPr>
        </p:nvSpPr>
        <p:spPr/>
        <p:txBody>
          <a:bodyPr/>
          <a:lstStyle/>
          <a:p>
            <a:r>
              <a:rPr lang="en-US" smtClean="0"/>
              <a:t>septiembre de 2017</a:t>
            </a:r>
            <a:endParaRPr lang="en-US" dirty="0"/>
          </a:p>
        </p:txBody>
      </p:sp>
      <p:sp>
        <p:nvSpPr>
          <p:cNvPr id="3" name="Footer Placeholder 2"/>
          <p:cNvSpPr>
            <a:spLocks noGrp="1"/>
          </p:cNvSpPr>
          <p:nvPr>
            <p:ph type="ftr" sz="quarter" idx="11"/>
          </p:nvPr>
        </p:nvSpPr>
        <p:spPr/>
        <p:txBody>
          <a:bodyPr/>
          <a:lstStyle/>
          <a:p>
            <a:r>
              <a:rPr lang="es-ES" smtClean="0"/>
              <a:t>Pólizas del Asegurador Suplementario de Medicare (Medigap)</a:t>
            </a:r>
            <a:endParaRPr lang="en-US" dirty="0"/>
          </a:p>
        </p:txBody>
      </p:sp>
      <p:sp>
        <p:nvSpPr>
          <p:cNvPr id="8" name="Slide Number Placeholder 7"/>
          <p:cNvSpPr>
            <a:spLocks noGrp="1"/>
          </p:cNvSpPr>
          <p:nvPr>
            <p:ph type="sldNum" sz="quarter" idx="12"/>
          </p:nvPr>
        </p:nvSpPr>
        <p:spPr/>
        <p:txBody>
          <a:bodyPr/>
          <a:lstStyle/>
          <a:p>
            <a:fld id="{D3B75908-2BC4-4CCC-BE4B-63652A0FD379}" type="slidenum">
              <a:rPr lang="en-US" smtClean="0"/>
              <a:t>30</a:t>
            </a:fld>
            <a:endParaRPr lang="en-US" dirty="0"/>
          </a:p>
        </p:txBody>
      </p:sp>
    </p:spTree>
    <p:custDataLst>
      <p:tags r:id="rId1"/>
    </p:custDataLst>
    <p:extLst>
      <p:ext uri="{BB962C8B-B14F-4D97-AF65-F5344CB8AC3E}">
        <p14:creationId xmlns:p14="http://schemas.microsoft.com/office/powerpoint/2010/main" val="349921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US" dirty="0" smtClean="0"/>
              <a:t>Compruebe su conocimiento: pregunta 5</a:t>
            </a:r>
          </a:p>
        </p:txBody>
      </p:sp>
      <p:sp>
        <p:nvSpPr>
          <p:cNvPr id="35843" name="TPAnswers"/>
          <p:cNvSpPr>
            <a:spLocks noGrp="1"/>
          </p:cNvSpPr>
          <p:nvPr>
            <p:ph sz="half" idx="1"/>
            <p:custDataLst>
              <p:tags r:id="rId2"/>
            </p:custDataLst>
          </p:nvPr>
        </p:nvSpPr>
        <p:spPr>
          <a:xfrm>
            <a:off x="628649" y="1189973"/>
            <a:ext cx="3886201" cy="4986990"/>
          </a:xfrm>
        </p:spPr>
        <p:txBody>
          <a:bodyPr>
            <a:noAutofit/>
          </a:bodyPr>
          <a:lstStyle/>
          <a:p>
            <a:pPr marL="0" indent="0">
              <a:buNone/>
            </a:pPr>
            <a:r>
              <a:rPr lang="es-US" sz="2800" dirty="0" smtClean="0"/>
              <a:t>Su Período de Inscripción Abierta para Medigap comienza el primer día del mes en que </a:t>
            </a:r>
          </a:p>
          <a:p>
            <a:pPr marL="514350" indent="-514350">
              <a:buAutoNum type="alphaLcPeriod"/>
            </a:pPr>
            <a:r>
              <a:rPr lang="es-US" sz="2800" dirty="0" smtClean="0"/>
              <a:t>Cumple 65</a:t>
            </a:r>
          </a:p>
          <a:p>
            <a:pPr marL="514350" indent="-514350">
              <a:buAutoNum type="alphaLcPeriod"/>
            </a:pPr>
            <a:r>
              <a:rPr lang="es-US" sz="2800" dirty="0" smtClean="0"/>
              <a:t>Tiene 65 o más y está inscrito en la Parte B</a:t>
            </a:r>
          </a:p>
          <a:p>
            <a:pPr marL="514350" indent="-514350">
              <a:buAutoNum type="alphaLcPeriod"/>
            </a:pPr>
            <a:r>
              <a:rPr lang="es-US" sz="2800" dirty="0" smtClean="0"/>
              <a:t>Se inscribe en la Parte A</a:t>
            </a:r>
            <a:endParaRPr lang="es-US" sz="3600" dirty="0"/>
          </a:p>
          <a:p>
            <a:pPr marL="514350" indent="-514350">
              <a:buFont typeface="Wingdings" panose="05000000000000000000" pitchFamily="2" charset="2"/>
              <a:buAutoNum type="alphaLcPeriod"/>
            </a:pPr>
            <a:r>
              <a:rPr lang="es-US" sz="2800" dirty="0"/>
              <a:t>Tiene 65 o más y está inscrito en la Parte A</a:t>
            </a:r>
          </a:p>
        </p:txBody>
      </p:sp>
      <p:sp>
        <p:nvSpPr>
          <p:cNvPr id="11" name="Rounded Rectangle 10" descr="Correct answer indicator"/>
          <p:cNvSpPr/>
          <p:nvPr/>
        </p:nvSpPr>
        <p:spPr>
          <a:xfrm>
            <a:off x="628649" y="3518976"/>
            <a:ext cx="3886201" cy="80883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Date Placeholder 1"/>
          <p:cNvSpPr>
            <a:spLocks noGrp="1"/>
          </p:cNvSpPr>
          <p:nvPr>
            <p:ph type="dt" sz="half" idx="13"/>
          </p:nvPr>
        </p:nvSpPr>
        <p:spPr/>
        <p:txBody>
          <a:bodyPr/>
          <a:lstStyle/>
          <a:p>
            <a:r>
              <a:rPr lang="en-US" smtClean="0"/>
              <a:t>septiembre de 2017</a:t>
            </a:r>
            <a:endParaRPr lang="en-US" dirty="0"/>
          </a:p>
        </p:txBody>
      </p:sp>
      <p:sp>
        <p:nvSpPr>
          <p:cNvPr id="3" name="Footer Placeholder 2"/>
          <p:cNvSpPr>
            <a:spLocks noGrp="1"/>
          </p:cNvSpPr>
          <p:nvPr>
            <p:ph type="ftr" sz="quarter" idx="11"/>
          </p:nvPr>
        </p:nvSpPr>
        <p:spPr/>
        <p:txBody>
          <a:bodyPr/>
          <a:lstStyle/>
          <a:p>
            <a:r>
              <a:rPr lang="es-ES" smtClean="0"/>
              <a:t>Pólizas del Asegurador Suplementario de Medicare (Medigap)</a:t>
            </a:r>
            <a:endParaRPr lang="en-US" dirty="0"/>
          </a:p>
        </p:txBody>
      </p:sp>
      <p:sp>
        <p:nvSpPr>
          <p:cNvPr id="8" name="Slide Number Placeholder 7"/>
          <p:cNvSpPr>
            <a:spLocks noGrp="1"/>
          </p:cNvSpPr>
          <p:nvPr>
            <p:ph type="sldNum" sz="quarter" idx="12"/>
          </p:nvPr>
        </p:nvSpPr>
        <p:spPr/>
        <p:txBody>
          <a:bodyPr/>
          <a:lstStyle/>
          <a:p>
            <a:fld id="{D3B75908-2BC4-4CCC-BE4B-63652A0FD379}" type="slidenum">
              <a:rPr lang="en-US" smtClean="0"/>
              <a:t>31</a:t>
            </a:fld>
            <a:endParaRPr lang="en-US" dirty="0"/>
          </a:p>
        </p:txBody>
      </p:sp>
    </p:spTree>
    <p:custDataLst>
      <p:tags r:id="rId1"/>
    </p:custDataLst>
    <p:extLst>
      <p:ext uri="{BB962C8B-B14F-4D97-AF65-F5344CB8AC3E}">
        <p14:creationId xmlns:p14="http://schemas.microsoft.com/office/powerpoint/2010/main" val="4195245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sz="3200" dirty="0" smtClean="0"/>
              <a:t>Lección 4: Derechos Medicare y recursos de Protecciones</a:t>
            </a:r>
            <a:endParaRPr lang="es-US" sz="3200" dirty="0"/>
          </a:p>
        </p:txBody>
      </p:sp>
      <p:sp>
        <p:nvSpPr>
          <p:cNvPr id="3" name="Content Placeholder 2"/>
          <p:cNvSpPr>
            <a:spLocks noGrp="1"/>
          </p:cNvSpPr>
          <p:nvPr>
            <p:ph idx="1"/>
          </p:nvPr>
        </p:nvSpPr>
        <p:spPr/>
        <p:txBody>
          <a:bodyPr/>
          <a:lstStyle/>
          <a:p>
            <a:r>
              <a:rPr lang="es-US" dirty="0" smtClean="0"/>
              <a:t>Derechos de emisión garantizada de Medigap</a:t>
            </a:r>
          </a:p>
          <a:p>
            <a:r>
              <a:rPr lang="es-US" dirty="0" smtClean="0"/>
              <a:t>Planes con renovación garantizada</a:t>
            </a:r>
          </a:p>
          <a:p>
            <a:r>
              <a:rPr lang="es-US" dirty="0" smtClean="0"/>
              <a:t>Derecho a suspender una póliza Medigap </a:t>
            </a:r>
          </a:p>
          <a:p>
            <a:endParaRPr lang="es-US" dirty="0"/>
          </a:p>
        </p:txBody>
      </p:sp>
      <p:sp>
        <p:nvSpPr>
          <p:cNvPr id="4" name="Date Placeholder 3"/>
          <p:cNvSpPr>
            <a:spLocks noGrp="1"/>
          </p:cNvSpPr>
          <p:nvPr>
            <p:ph type="dt" sz="half" idx="10"/>
          </p:nvPr>
        </p:nvSpPr>
        <p:spPr/>
        <p:txBody>
          <a:bodyPr/>
          <a:lstStyle/>
          <a:p>
            <a:r>
              <a:rPr lang="en-US" smtClean="0"/>
              <a:t>septiembre de 2017</a:t>
            </a:r>
            <a:endParaRPr lang="en-US" dirty="0"/>
          </a:p>
        </p:txBody>
      </p:sp>
      <p:sp>
        <p:nvSpPr>
          <p:cNvPr id="7" name="Footer Placeholder 6"/>
          <p:cNvSpPr>
            <a:spLocks noGrp="1"/>
          </p:cNvSpPr>
          <p:nvPr>
            <p:ph type="ftr" sz="quarter" idx="11"/>
          </p:nvPr>
        </p:nvSpPr>
        <p:spPr/>
        <p:txBody>
          <a:bodyPr/>
          <a:lstStyle/>
          <a:p>
            <a:r>
              <a:rPr lang="es-ES" smtClean="0"/>
              <a:t>Pólizas del Asegurador Suplementario de Medicare (Medigap)</a:t>
            </a:r>
            <a:endParaRPr lang="en-US" dirty="0"/>
          </a:p>
        </p:txBody>
      </p:sp>
      <p:sp>
        <p:nvSpPr>
          <p:cNvPr id="8" name="Slide Number Placeholder 7"/>
          <p:cNvSpPr>
            <a:spLocks noGrp="1"/>
          </p:cNvSpPr>
          <p:nvPr>
            <p:ph type="sldNum" sz="quarter" idx="12"/>
          </p:nvPr>
        </p:nvSpPr>
        <p:spPr/>
        <p:txBody>
          <a:bodyPr/>
          <a:lstStyle/>
          <a:p>
            <a:fld id="{D3B75908-2BC4-4CCC-BE4B-63652A0FD379}" type="slidenum">
              <a:rPr lang="en-US" smtClean="0"/>
              <a:t>32</a:t>
            </a:fld>
            <a:endParaRPr lang="en-US" dirty="0"/>
          </a:p>
        </p:txBody>
      </p:sp>
    </p:spTree>
    <p:extLst>
      <p:ext uri="{BB962C8B-B14F-4D97-AF65-F5344CB8AC3E}">
        <p14:creationId xmlns:p14="http://schemas.microsoft.com/office/powerpoint/2010/main" val="9952858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s-US" dirty="0" smtClean="0"/>
              <a:t>Derechos de Emisión Garantizada de Medigap</a:t>
            </a:r>
            <a:endParaRPr lang="es-US" dirty="0"/>
          </a:p>
        </p:txBody>
      </p:sp>
      <p:sp>
        <p:nvSpPr>
          <p:cNvPr id="3" name="Content Placeholder 2"/>
          <p:cNvSpPr>
            <a:spLocks noGrp="1"/>
          </p:cNvSpPr>
          <p:nvPr>
            <p:ph idx="1"/>
          </p:nvPr>
        </p:nvSpPr>
        <p:spPr/>
        <p:txBody>
          <a:bodyPr/>
          <a:lstStyle/>
          <a:p>
            <a:r>
              <a:rPr lang="es-US" sz="3000" dirty="0" smtClean="0"/>
              <a:t>Protecciones federales en determinadas situaciones</a:t>
            </a:r>
          </a:p>
          <a:p>
            <a:pPr lvl="1"/>
            <a:r>
              <a:rPr lang="es-US" dirty="0" smtClean="0"/>
              <a:t>Las compañías deben venderle una póliza Medigap</a:t>
            </a:r>
          </a:p>
          <a:p>
            <a:pPr lvl="1"/>
            <a:r>
              <a:rPr lang="es-US" dirty="0" smtClean="0"/>
              <a:t>Se deben cubrir todas las afecciones preexistentes</a:t>
            </a:r>
          </a:p>
          <a:p>
            <a:pPr lvl="1"/>
            <a:r>
              <a:rPr lang="es-US" dirty="0" smtClean="0"/>
              <a:t>No se puede cobrar más</a:t>
            </a:r>
          </a:p>
          <a:p>
            <a:pPr lvl="1"/>
            <a:r>
              <a:rPr lang="es-US" dirty="0" smtClean="0"/>
              <a:t>Se debe solicitar en un plazo de 63 días desde la fecha en que termina la otra cobertura</a:t>
            </a:r>
          </a:p>
          <a:p>
            <a:r>
              <a:rPr lang="es-US" sz="3000" dirty="0" smtClean="0"/>
              <a:t>Consulte el Apéndice para ver todas las situaciones</a:t>
            </a:r>
          </a:p>
          <a:p>
            <a:pPr lvl="1"/>
            <a:endParaRPr lang="es-US" dirty="0"/>
          </a:p>
        </p:txBody>
      </p:sp>
      <p:sp>
        <p:nvSpPr>
          <p:cNvPr id="2" name="Date Placeholder 1"/>
          <p:cNvSpPr>
            <a:spLocks noGrp="1"/>
          </p:cNvSpPr>
          <p:nvPr>
            <p:ph type="dt" sz="half" idx="10"/>
          </p:nvPr>
        </p:nvSpPr>
        <p:spPr/>
        <p:txBody>
          <a:bodyPr/>
          <a:lstStyle/>
          <a:p>
            <a:r>
              <a:rPr lang="en-US" smtClean="0"/>
              <a:t>septiembre de 2017</a:t>
            </a:r>
            <a:endParaRPr lang="en-US" dirty="0"/>
          </a:p>
        </p:txBody>
      </p:sp>
      <p:sp>
        <p:nvSpPr>
          <p:cNvPr id="5" name="Footer Placeholder 4"/>
          <p:cNvSpPr>
            <a:spLocks noGrp="1"/>
          </p:cNvSpPr>
          <p:nvPr>
            <p:ph type="ftr" sz="quarter" idx="11"/>
          </p:nvPr>
        </p:nvSpPr>
        <p:spPr/>
        <p:txBody>
          <a:bodyPr/>
          <a:lstStyle/>
          <a:p>
            <a:r>
              <a:rPr lang="es-ES" smtClean="0"/>
              <a:t>Pólizas del Asegurador Suplementario de Medicare (Medigap)</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33</a:t>
            </a:fld>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30" name="Title 3"/>
          <p:cNvSpPr>
            <a:spLocks noGrp="1"/>
          </p:cNvSpPr>
          <p:nvPr>
            <p:ph type="title"/>
          </p:nvPr>
        </p:nvSpPr>
        <p:spPr/>
        <p:txBody>
          <a:bodyPr/>
          <a:lstStyle/>
          <a:p>
            <a:r>
              <a:rPr lang="es-US" dirty="0" smtClean="0"/>
              <a:t>Ejemplos de Derechos de Emisión Garantizada </a:t>
            </a:r>
          </a:p>
        </p:txBody>
      </p:sp>
      <p:sp>
        <p:nvSpPr>
          <p:cNvPr id="16" name="Content Placeholder 15"/>
          <p:cNvSpPr>
            <a:spLocks noGrp="1"/>
          </p:cNvSpPr>
          <p:nvPr>
            <p:ph idx="1"/>
          </p:nvPr>
        </p:nvSpPr>
        <p:spPr/>
        <p:txBody>
          <a:bodyPr/>
          <a:lstStyle/>
          <a:p>
            <a:pPr marL="0" indent="0">
              <a:buNone/>
            </a:pPr>
            <a:r>
              <a:rPr lang="es-US" dirty="0" smtClean="0"/>
              <a:t>John tiene un </a:t>
            </a:r>
            <a:r>
              <a:rPr lang="es-US" b="1" dirty="0" smtClean="0"/>
              <a:t>Plan Medicare Advantage (MA)</a:t>
            </a:r>
            <a:r>
              <a:rPr lang="es-US" dirty="0" smtClean="0"/>
              <a:t>. Tendrá un derecho de emisión garantizada de Medigap si...</a:t>
            </a:r>
            <a:endParaRPr lang="es-US" dirty="0"/>
          </a:p>
        </p:txBody>
      </p:sp>
      <p:grpSp>
        <p:nvGrpSpPr>
          <p:cNvPr id="5" name="Group 4" descr="Diagram showing example of Guaranteed Issue Rights&#10;John is in a Medicare Advantage Plan. He'll have a Medigap guaranteed issue right if:&#10;&#10;He joined when first eligible for Part A at 65, and in the first year wants to change to Original Medicare (Trial Right)&#10;&#10;or&#10;&#10;His plan leaves Medicare&#10;&#10;or&#10;&#10;His plan stops giving care in his area&#10;&#10;or&#10;&#10;He moves out of his plan's service area." title="Diagram showing example of Guaranteed Issue Rights"/>
          <p:cNvGrpSpPr/>
          <p:nvPr/>
        </p:nvGrpSpPr>
        <p:grpSpPr>
          <a:xfrm>
            <a:off x="403412" y="2649071"/>
            <a:ext cx="8511988" cy="3728307"/>
            <a:chOff x="82774" y="2691768"/>
            <a:chExt cx="9043416" cy="3447098"/>
          </a:xfrm>
        </p:grpSpPr>
        <p:sp>
          <p:nvSpPr>
            <p:cNvPr id="18" name="TextBox 17" descr="Example of when John has guaranteed issue rights.&#10;&#10;"/>
            <p:cNvSpPr txBox="1"/>
            <p:nvPr/>
          </p:nvSpPr>
          <p:spPr>
            <a:xfrm>
              <a:off x="82774" y="2691768"/>
              <a:ext cx="9043416" cy="3447098"/>
            </a:xfrm>
            <a:prstGeom prst="rect">
              <a:avLst/>
            </a:prstGeom>
            <a:solidFill>
              <a:srgbClr val="4F81BD"/>
            </a:solidFill>
            <a:ln>
              <a:noFill/>
            </a:ln>
          </p:spPr>
          <p:txBody>
            <a:bodyPr wrap="square">
              <a:spAutoFit/>
            </a:bodyPr>
            <a:lstStyle/>
            <a:p>
              <a:pPr>
                <a:defRPr/>
              </a:pPr>
              <a:endParaRPr lang="en-US" sz="1350" dirty="0">
                <a:latin typeface="Arial" charset="0"/>
              </a:endParaRPr>
            </a:p>
            <a:p>
              <a:pPr>
                <a:defRPr/>
              </a:pPr>
              <a:endParaRPr lang="en-US" sz="1350" dirty="0">
                <a:latin typeface="Arial" charset="0"/>
              </a:endParaRPr>
            </a:p>
            <a:p>
              <a:pPr>
                <a:defRPr/>
              </a:pPr>
              <a:endParaRPr lang="en-US" sz="1350" dirty="0">
                <a:latin typeface="Arial" charset="0"/>
              </a:endParaRPr>
            </a:p>
            <a:p>
              <a:pPr>
                <a:defRPr/>
              </a:pPr>
              <a:endParaRPr lang="en-US" sz="1350" dirty="0">
                <a:latin typeface="Arial" charset="0"/>
              </a:endParaRPr>
            </a:p>
            <a:p>
              <a:pPr>
                <a:defRPr/>
              </a:pPr>
              <a:endParaRPr lang="en-US" sz="1350" dirty="0">
                <a:latin typeface="Arial" charset="0"/>
              </a:endParaRPr>
            </a:p>
            <a:p>
              <a:pPr>
                <a:defRPr/>
              </a:pPr>
              <a:endParaRPr lang="en-US" sz="1350" dirty="0">
                <a:latin typeface="Arial" charset="0"/>
              </a:endParaRPr>
            </a:p>
            <a:p>
              <a:pPr>
                <a:defRPr/>
              </a:pPr>
              <a:endParaRPr lang="en-US" sz="1350" dirty="0">
                <a:latin typeface="Arial" charset="0"/>
              </a:endParaRPr>
            </a:p>
            <a:p>
              <a:pPr>
                <a:defRPr/>
              </a:pPr>
              <a:endParaRPr lang="en-US" sz="1350" dirty="0">
                <a:latin typeface="Arial" charset="0"/>
              </a:endParaRPr>
            </a:p>
            <a:p>
              <a:pPr>
                <a:defRPr/>
              </a:pPr>
              <a:endParaRPr lang="en-US" sz="1350" dirty="0">
                <a:latin typeface="Arial" charset="0"/>
              </a:endParaRPr>
            </a:p>
            <a:p>
              <a:pPr>
                <a:defRPr/>
              </a:pPr>
              <a:endParaRPr lang="en-US" sz="1350" dirty="0">
                <a:latin typeface="Arial" charset="0"/>
              </a:endParaRPr>
            </a:p>
            <a:p>
              <a:pPr>
                <a:defRPr/>
              </a:pPr>
              <a:endParaRPr lang="en-US" sz="1350" dirty="0">
                <a:latin typeface="Arial" charset="0"/>
              </a:endParaRPr>
            </a:p>
            <a:p>
              <a:pPr>
                <a:defRPr/>
              </a:pPr>
              <a:endParaRPr lang="en-US" sz="1350" dirty="0">
                <a:latin typeface="Arial" charset="0"/>
              </a:endParaRPr>
            </a:p>
          </p:txBody>
        </p:sp>
        <p:grpSp>
          <p:nvGrpSpPr>
            <p:cNvPr id="2" name="Group 1" descr="Information in chart included in speakers' notes."/>
            <p:cNvGrpSpPr/>
            <p:nvPr/>
          </p:nvGrpSpPr>
          <p:grpSpPr>
            <a:xfrm>
              <a:off x="238124" y="2758857"/>
              <a:ext cx="8685236" cy="2817168"/>
              <a:chOff x="238124" y="2682657"/>
              <a:chExt cx="8685236" cy="2817168"/>
            </a:xfrm>
          </p:grpSpPr>
          <p:sp>
            <p:nvSpPr>
              <p:cNvPr id="8" name="TextBox 7"/>
              <p:cNvSpPr txBox="1"/>
              <p:nvPr/>
            </p:nvSpPr>
            <p:spPr>
              <a:xfrm>
                <a:off x="238124" y="2682657"/>
                <a:ext cx="2962275" cy="2817168"/>
              </a:xfrm>
              <a:prstGeom prst="rect">
                <a:avLst/>
              </a:prstGeom>
              <a:solidFill>
                <a:srgbClr val="E9EDF4"/>
              </a:solidFill>
            </p:spPr>
            <p:txBody>
              <a:bodyPr wrap="square">
                <a:spAutoFit/>
              </a:bodyPr>
              <a:lstStyle/>
              <a:p>
                <a:pPr algn="ctr">
                  <a:defRPr/>
                </a:pPr>
                <a:r>
                  <a:rPr lang="es-US" sz="2400" dirty="0"/>
                  <a:t>Se unió cuando fue elegible por primera vez para la Parte A a los 65 años y, en el primer año, desea cambiar a Medicare Original </a:t>
                </a:r>
                <a:r>
                  <a:rPr lang="es-US" sz="2400" dirty="0" smtClean="0"/>
                  <a:t>(derecho de prueba)</a:t>
                </a:r>
              </a:p>
            </p:txBody>
          </p:sp>
          <p:sp>
            <p:nvSpPr>
              <p:cNvPr id="22" name="TextBox 21"/>
              <p:cNvSpPr txBox="1"/>
              <p:nvPr/>
            </p:nvSpPr>
            <p:spPr>
              <a:xfrm>
                <a:off x="5260359" y="3222406"/>
                <a:ext cx="1714499" cy="1792743"/>
              </a:xfrm>
              <a:prstGeom prst="rect">
                <a:avLst/>
              </a:prstGeom>
              <a:solidFill>
                <a:srgbClr val="E9EDF4"/>
              </a:solidFill>
            </p:spPr>
            <p:txBody>
              <a:bodyPr wrap="square">
                <a:spAutoFit/>
              </a:bodyPr>
              <a:lstStyle/>
              <a:p>
                <a:pPr algn="ctr">
                  <a:defRPr/>
                </a:pPr>
                <a:r>
                  <a:rPr lang="es-US" sz="2400" dirty="0"/>
                  <a:t>Su pan deja de brindar atención en su área</a:t>
                </a:r>
              </a:p>
            </p:txBody>
          </p:sp>
          <p:sp>
            <p:nvSpPr>
              <p:cNvPr id="23" name="TextBox 22"/>
              <p:cNvSpPr txBox="1"/>
              <p:nvPr/>
            </p:nvSpPr>
            <p:spPr>
              <a:xfrm>
                <a:off x="7208861" y="3222406"/>
                <a:ext cx="1714499" cy="1789542"/>
              </a:xfrm>
              <a:prstGeom prst="rect">
                <a:avLst/>
              </a:prstGeom>
              <a:solidFill>
                <a:srgbClr val="E9EDF4"/>
              </a:solidFill>
            </p:spPr>
            <p:txBody>
              <a:bodyPr wrap="square">
                <a:spAutoFit/>
              </a:bodyPr>
              <a:lstStyle/>
              <a:p>
                <a:pPr algn="ctr" defTabSz="500063">
                  <a:lnSpc>
                    <a:spcPct val="90000"/>
                  </a:lnSpc>
                  <a:spcAft>
                    <a:spcPct val="35000"/>
                  </a:spcAft>
                  <a:defRPr/>
                </a:pPr>
                <a:r>
                  <a:rPr lang="es-US" sz="2400" dirty="0"/>
                  <a:t>Se muda fuera del área de servicio del plan</a:t>
                </a:r>
              </a:p>
              <a:p>
                <a:pPr algn="ctr" defTabSz="500063">
                  <a:lnSpc>
                    <a:spcPct val="90000"/>
                  </a:lnSpc>
                  <a:spcAft>
                    <a:spcPct val="35000"/>
                  </a:spcAft>
                  <a:defRPr/>
                </a:pPr>
                <a:endParaRPr lang="es-US" sz="375" b="1" dirty="0">
                  <a:solidFill>
                    <a:prstClr val="white"/>
                  </a:solidFill>
                </a:endParaRPr>
              </a:p>
            </p:txBody>
          </p:sp>
          <p:sp>
            <p:nvSpPr>
              <p:cNvPr id="52235" name="TextBox 12"/>
              <p:cNvSpPr txBox="1">
                <a:spLocks noChangeArrowheads="1"/>
              </p:cNvSpPr>
              <p:nvPr/>
            </p:nvSpPr>
            <p:spPr bwMode="auto">
              <a:xfrm>
                <a:off x="6870631" y="4460695"/>
                <a:ext cx="533399" cy="484017"/>
              </a:xfrm>
              <a:prstGeom prst="rect">
                <a:avLst/>
              </a:prstGeom>
              <a:solidFill>
                <a:schemeClr val="bg1"/>
              </a:solidFill>
              <a:ln w="6350">
                <a:solidFill>
                  <a:schemeClr val="tx1"/>
                </a:solidFill>
                <a:miter lim="800000"/>
                <a:headEnd/>
                <a:tailEnd/>
              </a:ln>
            </p:spPr>
            <p:txBody>
              <a:bodyPr>
                <a:spAutoFit/>
              </a:bodyPr>
              <a:lstStyle/>
              <a:p>
                <a:pPr algn="ctr"/>
                <a:r>
                  <a:rPr lang="es-US" sz="2800" b="1" dirty="0"/>
                  <a:t>o</a:t>
                </a:r>
              </a:p>
            </p:txBody>
          </p:sp>
          <p:sp>
            <p:nvSpPr>
              <p:cNvPr id="15" name="TextBox 14"/>
              <p:cNvSpPr txBox="1"/>
              <p:nvPr/>
            </p:nvSpPr>
            <p:spPr>
              <a:xfrm>
                <a:off x="3324225" y="3222406"/>
                <a:ext cx="1714499" cy="1408584"/>
              </a:xfrm>
              <a:prstGeom prst="rect">
                <a:avLst/>
              </a:prstGeom>
              <a:solidFill>
                <a:srgbClr val="E9EDF4"/>
              </a:solidFill>
            </p:spPr>
            <p:txBody>
              <a:bodyPr wrap="square">
                <a:spAutoFit/>
              </a:bodyPr>
              <a:lstStyle/>
              <a:p>
                <a:pPr algn="ctr">
                  <a:defRPr/>
                </a:pPr>
                <a:r>
                  <a:rPr lang="es-US" sz="2400" dirty="0"/>
                  <a:t>Su plan se retira de Medicare</a:t>
                </a:r>
              </a:p>
              <a:p>
                <a:pPr algn="ctr">
                  <a:defRPr/>
                </a:pPr>
                <a:endParaRPr lang="es-US" sz="2100" b="1" dirty="0">
                  <a:solidFill>
                    <a:schemeClr val="bg1"/>
                  </a:solidFill>
                </a:endParaRPr>
              </a:p>
            </p:txBody>
          </p:sp>
          <p:sp>
            <p:nvSpPr>
              <p:cNvPr id="52238" name="TextBox 11"/>
              <p:cNvSpPr txBox="1">
                <a:spLocks noChangeArrowheads="1"/>
              </p:cNvSpPr>
              <p:nvPr/>
            </p:nvSpPr>
            <p:spPr bwMode="auto">
              <a:xfrm>
                <a:off x="4863926" y="4451071"/>
                <a:ext cx="533399" cy="484017"/>
              </a:xfrm>
              <a:prstGeom prst="rect">
                <a:avLst/>
              </a:prstGeom>
              <a:solidFill>
                <a:schemeClr val="bg1"/>
              </a:solidFill>
              <a:ln w="6350">
                <a:solidFill>
                  <a:schemeClr val="tx1"/>
                </a:solidFill>
                <a:miter lim="800000"/>
                <a:headEnd/>
                <a:tailEnd/>
              </a:ln>
            </p:spPr>
            <p:txBody>
              <a:bodyPr>
                <a:spAutoFit/>
              </a:bodyPr>
              <a:lstStyle/>
              <a:p>
                <a:pPr algn="ctr"/>
                <a:r>
                  <a:rPr lang="es-US" sz="2800" b="1" dirty="0"/>
                  <a:t>o</a:t>
                </a:r>
              </a:p>
            </p:txBody>
          </p:sp>
          <p:sp>
            <p:nvSpPr>
              <p:cNvPr id="52239" name="TextBox 11"/>
              <p:cNvSpPr txBox="1">
                <a:spLocks noChangeArrowheads="1"/>
              </p:cNvSpPr>
              <p:nvPr/>
            </p:nvSpPr>
            <p:spPr bwMode="auto">
              <a:xfrm>
                <a:off x="2997237" y="4423376"/>
                <a:ext cx="533399" cy="484017"/>
              </a:xfrm>
              <a:prstGeom prst="rect">
                <a:avLst/>
              </a:prstGeom>
              <a:solidFill>
                <a:schemeClr val="bg1"/>
              </a:solidFill>
              <a:ln w="6350">
                <a:solidFill>
                  <a:schemeClr val="tx1"/>
                </a:solidFill>
                <a:miter lim="800000"/>
                <a:headEnd/>
                <a:tailEnd/>
              </a:ln>
            </p:spPr>
            <p:txBody>
              <a:bodyPr>
                <a:spAutoFit/>
              </a:bodyPr>
              <a:lstStyle/>
              <a:p>
                <a:pPr algn="ctr"/>
                <a:r>
                  <a:rPr lang="es-US" sz="2800" b="1" dirty="0"/>
                  <a:t>o</a:t>
                </a:r>
              </a:p>
            </p:txBody>
          </p:sp>
        </p:grpSp>
      </p:grpSp>
      <p:sp>
        <p:nvSpPr>
          <p:cNvPr id="3" name="Date Placeholder 2"/>
          <p:cNvSpPr>
            <a:spLocks noGrp="1"/>
          </p:cNvSpPr>
          <p:nvPr>
            <p:ph type="dt" sz="half" idx="10"/>
          </p:nvPr>
        </p:nvSpPr>
        <p:spPr/>
        <p:txBody>
          <a:bodyPr/>
          <a:lstStyle/>
          <a:p>
            <a:r>
              <a:rPr lang="en-US" smtClean="0"/>
              <a:t>septiembre de 2017</a:t>
            </a:r>
            <a:endParaRPr lang="en-US" dirty="0"/>
          </a:p>
        </p:txBody>
      </p:sp>
      <p:sp>
        <p:nvSpPr>
          <p:cNvPr id="4" name="Footer Placeholder 3"/>
          <p:cNvSpPr>
            <a:spLocks noGrp="1"/>
          </p:cNvSpPr>
          <p:nvPr>
            <p:ph type="ftr" sz="quarter" idx="11"/>
          </p:nvPr>
        </p:nvSpPr>
        <p:spPr/>
        <p:txBody>
          <a:bodyPr/>
          <a:lstStyle/>
          <a:p>
            <a:r>
              <a:rPr lang="es-ES" smtClean="0"/>
              <a:t>Pólizas del Asegurador Suplementario de Medicare (Medigap)</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34</a:t>
            </a:fld>
            <a:endParaRPr lang="en-US" dirty="0"/>
          </a:p>
        </p:txBody>
      </p:sp>
    </p:spTree>
    <p:custDataLst>
      <p:tags r:id="rId1"/>
    </p:custData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4" name="Title 3"/>
          <p:cNvSpPr>
            <a:spLocks noGrp="1"/>
          </p:cNvSpPr>
          <p:nvPr>
            <p:ph type="title"/>
          </p:nvPr>
        </p:nvSpPr>
        <p:spPr/>
        <p:txBody>
          <a:bodyPr/>
          <a:lstStyle/>
          <a:p>
            <a:r>
              <a:rPr lang="es-US" dirty="0" smtClean="0"/>
              <a:t>Ejemplos de derechos de emisión garantizada (continuación)</a:t>
            </a:r>
          </a:p>
        </p:txBody>
      </p:sp>
      <p:sp>
        <p:nvSpPr>
          <p:cNvPr id="13" name="Content Placeholder 12"/>
          <p:cNvSpPr>
            <a:spLocks noGrp="1"/>
          </p:cNvSpPr>
          <p:nvPr>
            <p:ph idx="1"/>
          </p:nvPr>
        </p:nvSpPr>
        <p:spPr>
          <a:xfrm>
            <a:off x="628650" y="1215025"/>
            <a:ext cx="7886700" cy="1093260"/>
          </a:xfrm>
        </p:spPr>
        <p:txBody>
          <a:bodyPr/>
          <a:lstStyle/>
          <a:p>
            <a:pPr marL="0" indent="0">
              <a:buNone/>
            </a:pPr>
            <a:r>
              <a:rPr lang="es-US" dirty="0" smtClean="0"/>
              <a:t>Mary tiene </a:t>
            </a:r>
            <a:r>
              <a:rPr lang="es-US" b="1" dirty="0" smtClean="0"/>
              <a:t>Original Medicare</a:t>
            </a:r>
            <a:r>
              <a:rPr lang="es-US" dirty="0" smtClean="0"/>
              <a:t>. Tendrá un derecho de emisión garantizada de Medigap si...</a:t>
            </a:r>
            <a:endParaRPr lang="es-US" dirty="0"/>
          </a:p>
        </p:txBody>
      </p:sp>
      <p:sp>
        <p:nvSpPr>
          <p:cNvPr id="18" name="TextBox 17" descr="Chart information included in speakers' notes."/>
          <p:cNvSpPr txBox="1"/>
          <p:nvPr/>
        </p:nvSpPr>
        <p:spPr>
          <a:xfrm>
            <a:off x="192503" y="2308285"/>
            <a:ext cx="8710863" cy="495866"/>
          </a:xfrm>
          <a:prstGeom prst="rect">
            <a:avLst/>
          </a:prstGeom>
          <a:solidFill>
            <a:srgbClr val="4F81BD"/>
          </a:solidFill>
          <a:ln>
            <a:noFill/>
          </a:ln>
        </p:spPr>
        <p:txBody>
          <a:bodyPr wrap="square">
            <a:spAutoFit/>
          </a:bodyPr>
          <a:lstStyle/>
          <a:p>
            <a:pPr>
              <a:defRPr/>
            </a:pPr>
            <a:endParaRPr lang="en-US" sz="1350" dirty="0">
              <a:latin typeface="Arial" charset="0"/>
            </a:endParaRPr>
          </a:p>
        </p:txBody>
      </p:sp>
      <p:grpSp>
        <p:nvGrpSpPr>
          <p:cNvPr id="2" name="Group 1" descr="Text in boxes is included in speakers' notes."/>
          <p:cNvGrpSpPr/>
          <p:nvPr/>
        </p:nvGrpSpPr>
        <p:grpSpPr>
          <a:xfrm>
            <a:off x="192503" y="2824909"/>
            <a:ext cx="8710863" cy="2400655"/>
            <a:chOff x="838200" y="3492500"/>
            <a:chExt cx="7464425" cy="634762"/>
          </a:xfrm>
        </p:grpSpPr>
        <p:sp>
          <p:nvSpPr>
            <p:cNvPr id="8" name="TextBox 7" descr="See notes"/>
            <p:cNvSpPr txBox="1"/>
            <p:nvPr/>
          </p:nvSpPr>
          <p:spPr>
            <a:xfrm>
              <a:off x="838200" y="3492500"/>
              <a:ext cx="3505200" cy="634762"/>
            </a:xfrm>
            <a:prstGeom prst="rect">
              <a:avLst/>
            </a:prstGeom>
            <a:solidFill>
              <a:srgbClr val="E9EDF4"/>
            </a:solidFill>
          </p:spPr>
          <p:txBody>
            <a:bodyPr>
              <a:spAutoFit/>
            </a:bodyPr>
            <a:lstStyle/>
            <a:p>
              <a:pPr>
                <a:defRPr/>
              </a:pPr>
              <a:r>
                <a:rPr lang="es-US" sz="3000" dirty="0"/>
                <a:t>Termina la cobertura del plan de salud grupal de su empleador o sindicato que paga después de que paga Medicare</a:t>
              </a:r>
            </a:p>
          </p:txBody>
        </p:sp>
        <p:sp>
          <p:nvSpPr>
            <p:cNvPr id="23" name="TextBox 22" descr="Text box information is included in the speakers' notes."/>
            <p:cNvSpPr txBox="1"/>
            <p:nvPr/>
          </p:nvSpPr>
          <p:spPr>
            <a:xfrm>
              <a:off x="4800600" y="3493289"/>
              <a:ext cx="3502025" cy="573728"/>
            </a:xfrm>
            <a:prstGeom prst="rect">
              <a:avLst/>
            </a:prstGeom>
            <a:solidFill>
              <a:srgbClr val="E9EDF4"/>
            </a:solidFill>
          </p:spPr>
          <p:txBody>
            <a:bodyPr>
              <a:spAutoFit/>
            </a:bodyPr>
            <a:lstStyle/>
            <a:p>
              <a:pPr marL="91440" defTabSz="500063">
                <a:lnSpc>
                  <a:spcPct val="90000"/>
                </a:lnSpc>
                <a:spcAft>
                  <a:spcPct val="35000"/>
                </a:spcAft>
                <a:defRPr/>
              </a:pPr>
              <a:r>
                <a:rPr lang="es-US" sz="3000" dirty="0"/>
                <a:t>Tiene una póliza Medicare SELECT y se muda fuera del área de servicio de su póliza Medicare SELECT</a:t>
              </a:r>
            </a:p>
          </p:txBody>
        </p:sp>
        <p:sp>
          <p:nvSpPr>
            <p:cNvPr id="53258" name="TextBox 10" descr="See notes"/>
            <p:cNvSpPr txBox="1">
              <a:spLocks noChangeArrowheads="1"/>
            </p:cNvSpPr>
            <p:nvPr/>
          </p:nvSpPr>
          <p:spPr bwMode="auto">
            <a:xfrm>
              <a:off x="4343400" y="3675504"/>
              <a:ext cx="457199" cy="138346"/>
            </a:xfrm>
            <a:prstGeom prst="rect">
              <a:avLst/>
            </a:prstGeom>
            <a:solidFill>
              <a:schemeClr val="bg1"/>
            </a:solidFill>
            <a:ln w="9525">
              <a:solidFill>
                <a:schemeClr val="tx1"/>
              </a:solidFill>
              <a:miter lim="800000"/>
              <a:headEnd/>
              <a:tailEnd/>
            </a:ln>
          </p:spPr>
          <p:txBody>
            <a:bodyPr wrap="square">
              <a:spAutoFit/>
            </a:bodyPr>
            <a:lstStyle/>
            <a:p>
              <a:pPr algn="ctr"/>
              <a:r>
                <a:rPr lang="es-US" sz="2800" b="1" dirty="0"/>
                <a:t>o</a:t>
              </a:r>
            </a:p>
          </p:txBody>
        </p:sp>
      </p:grpSp>
      <p:sp>
        <p:nvSpPr>
          <p:cNvPr id="3" name="Date Placeholder 2"/>
          <p:cNvSpPr>
            <a:spLocks noGrp="1"/>
          </p:cNvSpPr>
          <p:nvPr>
            <p:ph type="dt" sz="half" idx="10"/>
          </p:nvPr>
        </p:nvSpPr>
        <p:spPr/>
        <p:txBody>
          <a:bodyPr/>
          <a:lstStyle/>
          <a:p>
            <a:r>
              <a:rPr lang="en-US" smtClean="0"/>
              <a:t>septiembre de 2017</a:t>
            </a:r>
            <a:endParaRPr lang="en-US" dirty="0"/>
          </a:p>
        </p:txBody>
      </p:sp>
      <p:sp>
        <p:nvSpPr>
          <p:cNvPr id="4" name="Footer Placeholder 3"/>
          <p:cNvSpPr>
            <a:spLocks noGrp="1"/>
          </p:cNvSpPr>
          <p:nvPr>
            <p:ph type="ftr" sz="quarter" idx="11"/>
          </p:nvPr>
        </p:nvSpPr>
        <p:spPr/>
        <p:txBody>
          <a:bodyPr/>
          <a:lstStyle/>
          <a:p>
            <a:r>
              <a:rPr lang="es-ES" smtClean="0"/>
              <a:t>Pólizas del Asegurador Suplementario de Medicare (Medigap)</a:t>
            </a:r>
            <a:endParaRPr lang="en-US" dirty="0"/>
          </a:p>
        </p:txBody>
      </p:sp>
      <p:sp>
        <p:nvSpPr>
          <p:cNvPr id="5" name="Slide Number Placeholder 4"/>
          <p:cNvSpPr>
            <a:spLocks noGrp="1"/>
          </p:cNvSpPr>
          <p:nvPr>
            <p:ph type="sldNum" sz="quarter" idx="12"/>
          </p:nvPr>
        </p:nvSpPr>
        <p:spPr/>
        <p:txBody>
          <a:bodyPr/>
          <a:lstStyle/>
          <a:p>
            <a:fld id="{D60A6685-DBF6-4C41-A0CC-AA9EA7A85A20}" type="slidenum">
              <a:rPr lang="en-US" smtClean="0"/>
              <a:t>35</a:t>
            </a:fld>
            <a:endParaRPr lang="en-US" dirty="0"/>
          </a:p>
        </p:txBody>
      </p:sp>
    </p:spTree>
    <p:custDataLst>
      <p:tags r:id="rId1"/>
    </p:custData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7"/>
          <p:cNvSpPr>
            <a:spLocks noGrp="1" noChangeArrowheads="1"/>
          </p:cNvSpPr>
          <p:nvPr>
            <p:ph type="title"/>
          </p:nvPr>
        </p:nvSpPr>
        <p:spPr/>
        <p:txBody>
          <a:bodyPr/>
          <a:lstStyle/>
          <a:p>
            <a:r>
              <a:rPr lang="es-US" dirty="0" smtClean="0"/>
              <a:t>Pólizas con Renovación Garantizada</a:t>
            </a:r>
          </a:p>
        </p:txBody>
      </p:sp>
      <p:sp>
        <p:nvSpPr>
          <p:cNvPr id="7" name="Content Placeholder 6"/>
          <p:cNvSpPr>
            <a:spLocks noGrp="1"/>
          </p:cNvSpPr>
          <p:nvPr>
            <p:ph idx="1"/>
          </p:nvPr>
        </p:nvSpPr>
        <p:spPr/>
        <p:txBody>
          <a:bodyPr/>
          <a:lstStyle/>
          <a:p>
            <a:pPr marL="457200" indent="-457200"/>
            <a:r>
              <a:rPr lang="es-US" dirty="0" smtClean="0"/>
              <a:t>Las pólizas Medigap compradas después de 1992 tienen renovación garantizada</a:t>
            </a:r>
          </a:p>
          <a:p>
            <a:pPr marL="457200" indent="-457200"/>
            <a:r>
              <a:rPr lang="es-US" dirty="0" smtClean="0"/>
              <a:t>Su compañía de seguros no puede darle de baja, a menos que suceda una de las siguientes situaciones:</a:t>
            </a:r>
          </a:p>
          <a:p>
            <a:pPr marL="731520" lvl="1"/>
            <a:r>
              <a:rPr lang="es-US" dirty="0" smtClean="0"/>
              <a:t>Usted deja de pagar su prima </a:t>
            </a:r>
          </a:p>
          <a:p>
            <a:pPr marL="731520" lvl="1"/>
            <a:r>
              <a:rPr lang="es-US" dirty="0" smtClean="0"/>
              <a:t>No fue honesto en su solicitud de la póliza Medigap</a:t>
            </a:r>
          </a:p>
          <a:p>
            <a:pPr marL="731520" lvl="1"/>
            <a:r>
              <a:rPr lang="es-US" dirty="0" smtClean="0"/>
              <a:t>La compañía de seguros se declara en bancarrota o insolvente </a:t>
            </a:r>
            <a:endParaRPr lang="es-US" dirty="0"/>
          </a:p>
        </p:txBody>
      </p:sp>
      <p:sp>
        <p:nvSpPr>
          <p:cNvPr id="2" name="Date Placeholder 1"/>
          <p:cNvSpPr>
            <a:spLocks noGrp="1"/>
          </p:cNvSpPr>
          <p:nvPr>
            <p:ph type="dt" sz="half" idx="10"/>
          </p:nvPr>
        </p:nvSpPr>
        <p:spPr/>
        <p:txBody>
          <a:bodyPr/>
          <a:lstStyle/>
          <a:p>
            <a:r>
              <a:rPr lang="en-US" smtClean="0"/>
              <a:t>septiembre de 2017</a:t>
            </a:r>
            <a:endParaRPr lang="en-US" dirty="0"/>
          </a:p>
        </p:txBody>
      </p:sp>
      <p:sp>
        <p:nvSpPr>
          <p:cNvPr id="3" name="Footer Placeholder 2"/>
          <p:cNvSpPr>
            <a:spLocks noGrp="1"/>
          </p:cNvSpPr>
          <p:nvPr>
            <p:ph type="ftr" sz="quarter" idx="11"/>
          </p:nvPr>
        </p:nvSpPr>
        <p:spPr/>
        <p:txBody>
          <a:bodyPr/>
          <a:lstStyle/>
          <a:p>
            <a:r>
              <a:rPr lang="es-ES" smtClean="0"/>
              <a:t>Pólizas del Asegurador Suplementario de Medicare (Medigap)</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7"/>
          <p:cNvSpPr>
            <a:spLocks noGrp="1" noChangeArrowheads="1"/>
          </p:cNvSpPr>
          <p:nvPr>
            <p:ph type="title"/>
          </p:nvPr>
        </p:nvSpPr>
        <p:spPr/>
        <p:txBody>
          <a:bodyPr/>
          <a:lstStyle/>
          <a:p>
            <a:r>
              <a:rPr lang="es-US" dirty="0" smtClean="0"/>
              <a:t>Derecho a Suspender Medigap </a:t>
            </a:r>
            <a:r>
              <a:rPr dirty="0"/>
              <a:t/>
            </a:r>
            <a:br>
              <a:rPr dirty="0"/>
            </a:br>
            <a:r>
              <a:rPr lang="es-US" dirty="0" smtClean="0"/>
              <a:t>para Personas con Medicaid</a:t>
            </a:r>
          </a:p>
        </p:txBody>
      </p:sp>
      <p:sp>
        <p:nvSpPr>
          <p:cNvPr id="7" name="Content Placeholder 6"/>
          <p:cNvSpPr>
            <a:spLocks noGrp="1"/>
          </p:cNvSpPr>
          <p:nvPr>
            <p:ph idx="1"/>
          </p:nvPr>
        </p:nvSpPr>
        <p:spPr/>
        <p:txBody>
          <a:bodyPr/>
          <a:lstStyle/>
          <a:p>
            <a:r>
              <a:rPr lang="es-US" dirty="0" smtClean="0"/>
              <a:t>Si tiene Medicare y Medicaid</a:t>
            </a:r>
          </a:p>
          <a:p>
            <a:pPr lvl="1"/>
            <a:r>
              <a:rPr lang="es-US" dirty="0" smtClean="0"/>
              <a:t>En general no puede adquirir una póliza Medigap</a:t>
            </a:r>
          </a:p>
          <a:p>
            <a:r>
              <a:rPr lang="es-US" dirty="0" smtClean="0"/>
              <a:t>Puede suspender su póliza Medigap </a:t>
            </a:r>
          </a:p>
          <a:p>
            <a:pPr marL="639763" lvl="1" indent="-273050"/>
            <a:r>
              <a:rPr lang="es-US" dirty="0" smtClean="0"/>
              <a:t>Dentro de los 90 días de obtener Medicaid </a:t>
            </a:r>
          </a:p>
          <a:p>
            <a:pPr lvl="2"/>
            <a:r>
              <a:rPr lang="es-US" dirty="0" smtClean="0"/>
              <a:t>Por hasta 2 años</a:t>
            </a:r>
          </a:p>
          <a:p>
            <a:r>
              <a:rPr lang="es-US" dirty="0" smtClean="0"/>
              <a:t>Puede retomarla nuevamente</a:t>
            </a:r>
          </a:p>
          <a:p>
            <a:pPr lvl="1"/>
            <a:r>
              <a:rPr lang="es-US" dirty="0" smtClean="0"/>
              <a:t>Sin evaluación médica previa ni períodos de espera</a:t>
            </a:r>
          </a:p>
        </p:txBody>
      </p:sp>
      <p:sp>
        <p:nvSpPr>
          <p:cNvPr id="2" name="Date Placeholder 1"/>
          <p:cNvSpPr>
            <a:spLocks noGrp="1"/>
          </p:cNvSpPr>
          <p:nvPr>
            <p:ph type="dt" sz="half" idx="10"/>
          </p:nvPr>
        </p:nvSpPr>
        <p:spPr/>
        <p:txBody>
          <a:bodyPr/>
          <a:lstStyle/>
          <a:p>
            <a:r>
              <a:rPr lang="en-US" smtClean="0"/>
              <a:t>septiembre de 2017</a:t>
            </a:r>
            <a:endParaRPr lang="en-US" dirty="0"/>
          </a:p>
        </p:txBody>
      </p:sp>
      <p:sp>
        <p:nvSpPr>
          <p:cNvPr id="5" name="Footer Placeholder 4"/>
          <p:cNvSpPr>
            <a:spLocks noGrp="1"/>
          </p:cNvSpPr>
          <p:nvPr>
            <p:ph type="ftr" sz="quarter" idx="11"/>
          </p:nvPr>
        </p:nvSpPr>
        <p:spPr/>
        <p:txBody>
          <a:bodyPr/>
          <a:lstStyle/>
          <a:p>
            <a:r>
              <a:rPr lang="es-ES" smtClean="0"/>
              <a:t>Pólizas del Asegurador Suplementario de Medicare (Medigap)</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37</a:t>
            </a:fld>
            <a:endParaRPr lang="en-US" dirty="0"/>
          </a:p>
        </p:txBody>
      </p:sp>
    </p:spTree>
    <p:extLst>
      <p:ext uri="{BB962C8B-B14F-4D97-AF65-F5344CB8AC3E}">
        <p14:creationId xmlns:p14="http://schemas.microsoft.com/office/powerpoint/2010/main" val="31484727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s-US" dirty="0" smtClean="0"/>
              <a:t>Derecho a Suspender Medigap </a:t>
            </a:r>
          </a:p>
        </p:txBody>
      </p:sp>
      <p:sp>
        <p:nvSpPr>
          <p:cNvPr id="66563" name="Rectangle 3"/>
          <p:cNvSpPr>
            <a:spLocks noGrp="1" noChangeArrowheads="1"/>
          </p:cNvSpPr>
          <p:nvPr>
            <p:ph idx="1"/>
          </p:nvPr>
        </p:nvSpPr>
        <p:spPr/>
        <p:txBody>
          <a:bodyPr/>
          <a:lstStyle/>
          <a:p>
            <a:r>
              <a:rPr lang="es-US" dirty="0" smtClean="0"/>
              <a:t>Si suspende su póliza Medigap</a:t>
            </a:r>
          </a:p>
          <a:p>
            <a:pPr lvl="1"/>
            <a:r>
              <a:rPr lang="es-US" dirty="0" smtClean="0"/>
              <a:t>No paga las primas de Medigap</a:t>
            </a:r>
          </a:p>
          <a:p>
            <a:pPr lvl="1"/>
            <a:r>
              <a:rPr lang="es-US" dirty="0" smtClean="0"/>
              <a:t>La póliza Medigap no pagará beneficios</a:t>
            </a:r>
          </a:p>
          <a:p>
            <a:r>
              <a:rPr lang="es-US" dirty="0" smtClean="0"/>
              <a:t>Usted no querrá suspender su póliza</a:t>
            </a:r>
          </a:p>
          <a:p>
            <a:pPr lvl="1"/>
            <a:r>
              <a:rPr lang="es-US" dirty="0" smtClean="0"/>
              <a:t>Para atenderse con médicos que no aceptan Medicaid</a:t>
            </a:r>
          </a:p>
          <a:p>
            <a:pPr marL="457200" indent="-457200"/>
            <a:r>
              <a:rPr lang="es-US" dirty="0" smtClean="0"/>
              <a:t>Llame a la oficina de Medicaid estatal o al Programa de Seguro Médico Estatal (SHIP) para obtener ayuda</a:t>
            </a:r>
          </a:p>
        </p:txBody>
      </p:sp>
      <p:sp>
        <p:nvSpPr>
          <p:cNvPr id="2" name="Date Placeholder 1"/>
          <p:cNvSpPr>
            <a:spLocks noGrp="1"/>
          </p:cNvSpPr>
          <p:nvPr>
            <p:ph type="dt" sz="half" idx="10"/>
          </p:nvPr>
        </p:nvSpPr>
        <p:spPr/>
        <p:txBody>
          <a:bodyPr/>
          <a:lstStyle/>
          <a:p>
            <a:r>
              <a:rPr lang="en-US" smtClean="0"/>
              <a:t>septiembre de 2017</a:t>
            </a:r>
            <a:endParaRPr lang="en-US" dirty="0"/>
          </a:p>
        </p:txBody>
      </p:sp>
      <p:sp>
        <p:nvSpPr>
          <p:cNvPr id="5" name="Footer Placeholder 4"/>
          <p:cNvSpPr>
            <a:spLocks noGrp="1"/>
          </p:cNvSpPr>
          <p:nvPr>
            <p:ph type="ftr" sz="quarter" idx="11"/>
          </p:nvPr>
        </p:nvSpPr>
        <p:spPr/>
        <p:txBody>
          <a:bodyPr/>
          <a:lstStyle/>
          <a:p>
            <a:r>
              <a:rPr lang="es-ES" smtClean="0"/>
              <a:t>Pólizas del Asegurador Suplementario de Medicare (Medigap)</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38</a:t>
            </a:fld>
            <a:endParaRPr lang="en-US" dirty="0"/>
          </a:p>
        </p:txBody>
      </p:sp>
    </p:spTree>
    <p:custDataLst>
      <p:tags r:id="rId1"/>
    </p:custData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6"/>
          <p:cNvSpPr>
            <a:spLocks noGrp="1" noChangeArrowheads="1"/>
          </p:cNvSpPr>
          <p:nvPr>
            <p:ph type="title"/>
          </p:nvPr>
        </p:nvSpPr>
        <p:spPr/>
        <p:txBody>
          <a:bodyPr/>
          <a:lstStyle/>
          <a:p>
            <a:r>
              <a:rPr lang="es-US" dirty="0" smtClean="0"/>
              <a:t>Derecho a Suspender Medigap para Personas de Menos de 65</a:t>
            </a:r>
          </a:p>
        </p:txBody>
      </p:sp>
      <p:sp>
        <p:nvSpPr>
          <p:cNvPr id="64517" name="Rectangle 1"/>
          <p:cNvSpPr>
            <a:spLocks noGrp="1" noChangeArrowheads="1"/>
          </p:cNvSpPr>
          <p:nvPr>
            <p:ph idx="1"/>
          </p:nvPr>
        </p:nvSpPr>
        <p:spPr>
          <a:xfrm>
            <a:off x="628650" y="1215025"/>
            <a:ext cx="7981950" cy="4961938"/>
          </a:xfrm>
        </p:spPr>
        <p:txBody>
          <a:bodyPr/>
          <a:lstStyle/>
          <a:p>
            <a:r>
              <a:rPr lang="es-US" dirty="0" smtClean="0"/>
              <a:t>Puede suspender una póliza Medigap si tiene menos de 65 años</a:t>
            </a:r>
          </a:p>
          <a:p>
            <a:pPr lvl="1"/>
            <a:r>
              <a:rPr lang="es-US" dirty="0" smtClean="0"/>
              <a:t>Mientras está inscrito en el plan de salud grupal de su empleador o del de su cónyuge</a:t>
            </a:r>
          </a:p>
          <a:p>
            <a:r>
              <a:rPr lang="es-US" dirty="0" smtClean="0"/>
              <a:t>Recupera su póliza Medigap en cualquier momento</a:t>
            </a:r>
          </a:p>
          <a:p>
            <a:pPr lvl="1"/>
            <a:r>
              <a:rPr lang="es-US" dirty="0" smtClean="0"/>
              <a:t>Debe notificar al asegurador dentro de los 90 días de perder el plan del empleador</a:t>
            </a:r>
          </a:p>
          <a:p>
            <a:pPr lvl="1"/>
            <a:r>
              <a:rPr lang="es-US" dirty="0" smtClean="0"/>
              <a:t>Sin período de espera</a:t>
            </a:r>
          </a:p>
        </p:txBody>
      </p:sp>
      <p:sp>
        <p:nvSpPr>
          <p:cNvPr id="2" name="Date Placeholder 1"/>
          <p:cNvSpPr>
            <a:spLocks noGrp="1"/>
          </p:cNvSpPr>
          <p:nvPr>
            <p:ph type="dt" sz="half" idx="10"/>
          </p:nvPr>
        </p:nvSpPr>
        <p:spPr/>
        <p:txBody>
          <a:bodyPr/>
          <a:lstStyle/>
          <a:p>
            <a:r>
              <a:rPr lang="en-US" smtClean="0"/>
              <a:t>septiembre de 2017</a:t>
            </a:r>
            <a:endParaRPr lang="en-US" dirty="0"/>
          </a:p>
        </p:txBody>
      </p:sp>
      <p:sp>
        <p:nvSpPr>
          <p:cNvPr id="3" name="Footer Placeholder 2"/>
          <p:cNvSpPr>
            <a:spLocks noGrp="1"/>
          </p:cNvSpPr>
          <p:nvPr>
            <p:ph type="ftr" sz="quarter" idx="11"/>
          </p:nvPr>
        </p:nvSpPr>
        <p:spPr/>
        <p:txBody>
          <a:bodyPr/>
          <a:lstStyle/>
          <a:p>
            <a:r>
              <a:rPr lang="es-ES" smtClean="0"/>
              <a:t>Pólizas del Asegurador Suplementario de Medicare (Medigap)</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39</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smtClean="0"/>
              <a:t>Lección 1: introducción a Medigap</a:t>
            </a:r>
            <a:endParaRPr lang="es-US" dirty="0"/>
          </a:p>
        </p:txBody>
      </p:sp>
      <p:sp>
        <p:nvSpPr>
          <p:cNvPr id="4" name="Content Placeholder 2"/>
          <p:cNvSpPr>
            <a:spLocks noGrp="1"/>
          </p:cNvSpPr>
          <p:nvPr>
            <p:ph idx="1"/>
          </p:nvPr>
        </p:nvSpPr>
        <p:spPr/>
        <p:txBody>
          <a:bodyPr/>
          <a:lstStyle/>
          <a:p>
            <a:r>
              <a:rPr lang="es-US" dirty="0" smtClean="0"/>
              <a:t>Descripción general del programa Medicare</a:t>
            </a:r>
          </a:p>
          <a:p>
            <a:r>
              <a:rPr lang="es-US" dirty="0" smtClean="0"/>
              <a:t>Descripción general de Medigap </a:t>
            </a:r>
          </a:p>
        </p:txBody>
      </p:sp>
      <p:sp>
        <p:nvSpPr>
          <p:cNvPr id="3" name="Date Placeholder 2"/>
          <p:cNvSpPr>
            <a:spLocks noGrp="1"/>
          </p:cNvSpPr>
          <p:nvPr>
            <p:ph type="dt" sz="half" idx="10"/>
          </p:nvPr>
        </p:nvSpPr>
        <p:spPr/>
        <p:txBody>
          <a:bodyPr/>
          <a:lstStyle/>
          <a:p>
            <a:r>
              <a:rPr lang="en-US" smtClean="0"/>
              <a:t>septiembre de 2017</a:t>
            </a:r>
            <a:endParaRPr lang="en-US" dirty="0"/>
          </a:p>
        </p:txBody>
      </p:sp>
      <p:sp>
        <p:nvSpPr>
          <p:cNvPr id="5" name="Footer Placeholder 4"/>
          <p:cNvSpPr>
            <a:spLocks noGrp="1"/>
          </p:cNvSpPr>
          <p:nvPr>
            <p:ph type="ftr" sz="quarter" idx="11"/>
          </p:nvPr>
        </p:nvSpPr>
        <p:spPr/>
        <p:txBody>
          <a:bodyPr/>
          <a:lstStyle/>
          <a:p>
            <a:r>
              <a:rPr lang="es-ES" smtClean="0"/>
              <a:t>Pólizas del Asegurador Suplementario de Medicare (Medigap)</a:t>
            </a:r>
            <a:endParaRPr lang="en-US" dirty="0"/>
          </a:p>
        </p:txBody>
      </p:sp>
      <p:sp>
        <p:nvSpPr>
          <p:cNvPr id="9" name="Slide Number Placeholder 8"/>
          <p:cNvSpPr>
            <a:spLocks noGrp="1"/>
          </p:cNvSpPr>
          <p:nvPr>
            <p:ph type="sldNum" sz="quarter" idx="12"/>
          </p:nvPr>
        </p:nvSpPr>
        <p:spPr/>
        <p:txBody>
          <a:bodyPr/>
          <a:lstStyle/>
          <a:p>
            <a:fld id="{D3B75908-2BC4-4CCC-BE4B-63652A0FD379}" type="slidenum">
              <a:rPr lang="en-US" smtClean="0"/>
              <a:t>4</a:t>
            </a:fld>
            <a:endParaRPr lang="en-US" dirty="0"/>
          </a:p>
        </p:txBody>
      </p:sp>
    </p:spTree>
    <p:extLst>
      <p:ext uri="{BB962C8B-B14F-4D97-AF65-F5344CB8AC3E}">
        <p14:creationId xmlns:p14="http://schemas.microsoft.com/office/powerpoint/2010/main" val="8530942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US" dirty="0" smtClean="0"/>
              <a:t>Compruebe su conocimiento: pregunta 6</a:t>
            </a:r>
            <a:endParaRPr lang="es-US" dirty="0"/>
          </a:p>
        </p:txBody>
      </p:sp>
      <p:sp>
        <p:nvSpPr>
          <p:cNvPr id="35843" name="TPAnswers"/>
          <p:cNvSpPr>
            <a:spLocks noGrp="1"/>
          </p:cNvSpPr>
          <p:nvPr>
            <p:ph sz="half" idx="1"/>
            <p:custDataLst>
              <p:tags r:id="rId2"/>
            </p:custDataLst>
          </p:nvPr>
        </p:nvSpPr>
        <p:spPr>
          <a:xfrm>
            <a:off x="163773" y="1189973"/>
            <a:ext cx="4258103" cy="5166378"/>
          </a:xfrm>
        </p:spPr>
        <p:txBody>
          <a:bodyPr/>
          <a:lstStyle/>
          <a:p>
            <a:pPr marL="0" indent="0">
              <a:buNone/>
            </a:pPr>
            <a:r>
              <a:rPr lang="es-US" sz="2600" dirty="0" smtClean="0"/>
              <a:t>Cuando tiene un derecho de emisión garantizada, una compañía de seguros</a:t>
            </a:r>
          </a:p>
          <a:p>
            <a:pPr marL="406400" indent="-406400" defTabSz="914400">
              <a:spcBef>
                <a:spcPct val="20000"/>
              </a:spcBef>
              <a:buFont typeface="+mj-lt"/>
              <a:buAutoNum type="alphaLcPeriod"/>
            </a:pPr>
            <a:r>
              <a:rPr lang="es-US" sz="2600" dirty="0"/>
              <a:t>Debe venderle una póliza Medigap</a:t>
            </a:r>
          </a:p>
          <a:p>
            <a:pPr marL="406400" indent="-406400" defTabSz="914400">
              <a:spcBef>
                <a:spcPct val="20000"/>
              </a:spcBef>
              <a:buFont typeface="+mj-lt"/>
              <a:buAutoNum type="alphaLcPeriod"/>
            </a:pPr>
            <a:r>
              <a:rPr lang="es-US" sz="2600" dirty="0"/>
              <a:t>Debe cubrir todas sus afecciones preexistentes</a:t>
            </a:r>
          </a:p>
          <a:p>
            <a:pPr marL="406400" indent="-406400" defTabSz="914400">
              <a:spcBef>
                <a:spcPct val="20000"/>
              </a:spcBef>
              <a:buFont typeface="+mj-lt"/>
              <a:buAutoNum type="alphaLcPeriod"/>
            </a:pPr>
            <a:r>
              <a:rPr lang="es-US" sz="2600" dirty="0" smtClean="0"/>
              <a:t>No puede cobrarle más por una póliza Medigap debido a problemas de salud pasados o presentes</a:t>
            </a:r>
          </a:p>
          <a:p>
            <a:pPr marL="406400" indent="-406400" defTabSz="914400">
              <a:spcBef>
                <a:spcPct val="20000"/>
              </a:spcBef>
              <a:buFont typeface="+mj-lt"/>
              <a:buAutoNum type="alphaLcPeriod"/>
            </a:pPr>
            <a:r>
              <a:rPr lang="es-US" sz="2600" dirty="0" smtClean="0"/>
              <a:t>Todas las anteriores</a:t>
            </a:r>
            <a:endParaRPr lang="es-US" sz="2600" dirty="0"/>
          </a:p>
        </p:txBody>
      </p:sp>
      <p:sp>
        <p:nvSpPr>
          <p:cNvPr id="9" name="Rounded Rectangle 8" descr="Correct answer indicator"/>
          <p:cNvSpPr/>
          <p:nvPr/>
        </p:nvSpPr>
        <p:spPr>
          <a:xfrm>
            <a:off x="163773" y="5876065"/>
            <a:ext cx="4107976" cy="44189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Date Placeholder 1"/>
          <p:cNvSpPr>
            <a:spLocks noGrp="1"/>
          </p:cNvSpPr>
          <p:nvPr>
            <p:ph type="dt" sz="half" idx="13"/>
          </p:nvPr>
        </p:nvSpPr>
        <p:spPr/>
        <p:txBody>
          <a:bodyPr/>
          <a:lstStyle/>
          <a:p>
            <a:r>
              <a:rPr lang="en-US" smtClean="0"/>
              <a:t>septiembre de 2017</a:t>
            </a:r>
            <a:endParaRPr lang="en-US" dirty="0"/>
          </a:p>
        </p:txBody>
      </p:sp>
      <p:sp>
        <p:nvSpPr>
          <p:cNvPr id="3" name="Footer Placeholder 2"/>
          <p:cNvSpPr>
            <a:spLocks noGrp="1"/>
          </p:cNvSpPr>
          <p:nvPr>
            <p:ph type="ftr" sz="quarter" idx="11"/>
          </p:nvPr>
        </p:nvSpPr>
        <p:spPr/>
        <p:txBody>
          <a:bodyPr/>
          <a:lstStyle/>
          <a:p>
            <a:r>
              <a:rPr lang="es-ES" smtClean="0"/>
              <a:t>Pólizas del Asegurador Suplementario de Medicare (Medigap)</a:t>
            </a:r>
            <a:endParaRPr lang="en-US" dirty="0"/>
          </a:p>
        </p:txBody>
      </p:sp>
      <p:sp>
        <p:nvSpPr>
          <p:cNvPr id="8" name="Slide Number Placeholder 7"/>
          <p:cNvSpPr>
            <a:spLocks noGrp="1"/>
          </p:cNvSpPr>
          <p:nvPr>
            <p:ph type="sldNum" sz="quarter" idx="12"/>
          </p:nvPr>
        </p:nvSpPr>
        <p:spPr/>
        <p:txBody>
          <a:bodyPr/>
          <a:lstStyle/>
          <a:p>
            <a:fld id="{D3B75908-2BC4-4CCC-BE4B-63652A0FD379}" type="slidenum">
              <a:rPr lang="en-US" smtClean="0"/>
              <a:t>40</a:t>
            </a:fld>
            <a:endParaRPr lang="en-US" dirty="0"/>
          </a:p>
        </p:txBody>
      </p:sp>
    </p:spTree>
    <p:custDataLst>
      <p:tags r:id="rId1"/>
    </p:custDataLst>
    <p:extLst>
      <p:ext uri="{BB962C8B-B14F-4D97-AF65-F5344CB8AC3E}">
        <p14:creationId xmlns:p14="http://schemas.microsoft.com/office/powerpoint/2010/main" val="3140705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s-US" dirty="0" smtClean="0"/>
              <a:t>Escenario de revisión 1</a:t>
            </a:r>
            <a:endParaRPr lang="es-US" dirty="0"/>
          </a:p>
        </p:txBody>
      </p:sp>
      <p:sp>
        <p:nvSpPr>
          <p:cNvPr id="35843" name="TPAnswers"/>
          <p:cNvSpPr>
            <a:spLocks noGrp="1"/>
          </p:cNvSpPr>
          <p:nvPr>
            <p:ph idx="1"/>
            <p:custDataLst>
              <p:tags r:id="rId2"/>
            </p:custDataLst>
          </p:nvPr>
        </p:nvSpPr>
        <p:spPr>
          <a:xfrm>
            <a:off x="516356" y="1139868"/>
            <a:ext cx="7886700" cy="5037095"/>
          </a:xfrm>
        </p:spPr>
        <p:txBody>
          <a:bodyPr/>
          <a:lstStyle/>
          <a:p>
            <a:r>
              <a:rPr lang="es-US" dirty="0" smtClean="0"/>
              <a:t>Ted tiene 64 años y ha tenido Medicare durante 4 años por una incapacidad. </a:t>
            </a:r>
          </a:p>
          <a:p>
            <a:r>
              <a:rPr lang="es-US" dirty="0" smtClean="0"/>
              <a:t>Vive en un estado que requiere que las compañías de seguros ofrezcan una póliza Medigap a personas con Medicare que tienen menos de 65 años. Actualmente tiene una póliza Medigap.</a:t>
            </a:r>
          </a:p>
          <a:p>
            <a:r>
              <a:rPr lang="es-US" dirty="0" smtClean="0"/>
              <a:t>¿Qué podría cambiar cuando Ted cumpla 65 años el próximo año? </a:t>
            </a:r>
          </a:p>
          <a:p>
            <a:endParaRPr lang="es-US" dirty="0" smtClean="0"/>
          </a:p>
          <a:p>
            <a:endParaRPr lang="es-US" dirty="0" smtClean="0"/>
          </a:p>
          <a:p>
            <a:endParaRPr lang="es-US" dirty="0" smtClean="0"/>
          </a:p>
        </p:txBody>
      </p:sp>
      <p:pic>
        <p:nvPicPr>
          <p:cNvPr id="10" name="Picture 9" descr="Photograph of male senior citizen."/>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29575" y="1355959"/>
            <a:ext cx="971550" cy="1306335"/>
          </a:xfrm>
          <a:prstGeom prst="rect">
            <a:avLst/>
          </a:prstGeom>
          <a:noFill/>
          <a:ln>
            <a:noFill/>
          </a:ln>
          <a:effectLst/>
          <a:extLst/>
        </p:spPr>
      </p:pic>
      <p:sp>
        <p:nvSpPr>
          <p:cNvPr id="2" name="Date Placeholder 1"/>
          <p:cNvSpPr>
            <a:spLocks noGrp="1"/>
          </p:cNvSpPr>
          <p:nvPr>
            <p:ph type="dt" sz="half" idx="10"/>
          </p:nvPr>
        </p:nvSpPr>
        <p:spPr/>
        <p:txBody>
          <a:bodyPr/>
          <a:lstStyle/>
          <a:p>
            <a:r>
              <a:rPr lang="en-US" smtClean="0"/>
              <a:t>septiembre de 2017</a:t>
            </a:r>
            <a:endParaRPr lang="en-US" dirty="0"/>
          </a:p>
        </p:txBody>
      </p:sp>
      <p:sp>
        <p:nvSpPr>
          <p:cNvPr id="3" name="Footer Placeholder 2"/>
          <p:cNvSpPr>
            <a:spLocks noGrp="1"/>
          </p:cNvSpPr>
          <p:nvPr>
            <p:ph type="ftr" sz="quarter" idx="11"/>
          </p:nvPr>
        </p:nvSpPr>
        <p:spPr/>
        <p:txBody>
          <a:bodyPr/>
          <a:lstStyle/>
          <a:p>
            <a:r>
              <a:rPr lang="es-ES" smtClean="0"/>
              <a:t>Pólizas del Asegurador Suplementario de Medicare (Medigap)</a:t>
            </a:r>
            <a:endParaRPr lang="en-US" dirty="0"/>
          </a:p>
        </p:txBody>
      </p:sp>
      <p:sp>
        <p:nvSpPr>
          <p:cNvPr id="4" name="Slide Number Placeholder 3"/>
          <p:cNvSpPr>
            <a:spLocks noGrp="1"/>
          </p:cNvSpPr>
          <p:nvPr>
            <p:ph type="sldNum" sz="quarter" idx="12"/>
          </p:nvPr>
        </p:nvSpPr>
        <p:spPr/>
        <p:txBody>
          <a:bodyPr/>
          <a:lstStyle/>
          <a:p>
            <a:fld id="{D3B75908-2BC4-4CCC-BE4B-63652A0FD379}" type="slidenum">
              <a:rPr lang="en-US" smtClean="0"/>
              <a:t>41</a:t>
            </a:fld>
            <a:endParaRPr lang="en-US" dirty="0"/>
          </a:p>
        </p:txBody>
      </p:sp>
    </p:spTree>
    <p:custDataLst>
      <p:tags r:id="rId1"/>
    </p:custDataLst>
    <p:extLst>
      <p:ext uri="{BB962C8B-B14F-4D97-AF65-F5344CB8AC3E}">
        <p14:creationId xmlns:p14="http://schemas.microsoft.com/office/powerpoint/2010/main" val="39805272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US" dirty="0" smtClean="0"/>
              <a:t>Consideraciones de la situación de revisión 1</a:t>
            </a:r>
            <a:endParaRPr lang="es-US" dirty="0"/>
          </a:p>
        </p:txBody>
      </p:sp>
      <p:sp>
        <p:nvSpPr>
          <p:cNvPr id="12" name="Content Placeholder 11"/>
          <p:cNvSpPr>
            <a:spLocks noGrp="1"/>
          </p:cNvSpPr>
          <p:nvPr>
            <p:ph idx="1"/>
          </p:nvPr>
        </p:nvSpPr>
        <p:spPr>
          <a:xfrm>
            <a:off x="419100" y="1139868"/>
            <a:ext cx="8343900" cy="5216483"/>
          </a:xfrm>
        </p:spPr>
        <p:txBody>
          <a:bodyPr/>
          <a:lstStyle/>
          <a:p>
            <a:r>
              <a:rPr lang="es-US" sz="2800" dirty="0" smtClean="0"/>
              <a:t>Ted tendrá un Período de Inscripción Abierta (OEP) cuando cumpla 65 años</a:t>
            </a:r>
          </a:p>
          <a:p>
            <a:pPr lvl="1"/>
            <a:r>
              <a:rPr lang="es-US" sz="2400" dirty="0"/>
              <a:t>Es probable que tenga más opciones de pólizas Medigap y pueda pagar una prima más baja de Medigap</a:t>
            </a:r>
          </a:p>
          <a:p>
            <a:r>
              <a:rPr lang="es-US" sz="2800" dirty="0" smtClean="0"/>
              <a:t>Si se inscribe durante su OEP para Medigap, las compañías de seguros no pueden </a:t>
            </a:r>
          </a:p>
          <a:p>
            <a:pPr lvl="1"/>
            <a:r>
              <a:rPr lang="es-US" sz="2400" dirty="0"/>
              <a:t>Negarse a venderle una póliza Medigap por su incapacidad, o </a:t>
            </a:r>
            <a:endParaRPr lang="es-US" sz="2400" dirty="0" smtClean="0"/>
          </a:p>
          <a:p>
            <a:pPr lvl="1"/>
            <a:r>
              <a:rPr lang="es-US" sz="2400" dirty="0" smtClean="0"/>
              <a:t>Cobrarle una prima más alta que la que cobran a otras personas de la misma edad</a:t>
            </a:r>
          </a:p>
          <a:p>
            <a:r>
              <a:rPr lang="es-US" sz="2800" dirty="0" smtClean="0"/>
              <a:t>Puede evitar el período de espera por condición preexistente, ya que tuvo cobertura por más de 6 meses antes de cumplir 65 años</a:t>
            </a:r>
            <a:endParaRPr lang="es-US" sz="2800" dirty="0"/>
          </a:p>
          <a:p>
            <a:endParaRPr lang="es-US" sz="2800" dirty="0"/>
          </a:p>
          <a:p>
            <a:endParaRPr lang="es-US" sz="2800" dirty="0"/>
          </a:p>
          <a:p>
            <a:pPr marL="0" indent="0">
              <a:buNone/>
            </a:pPr>
            <a:endParaRPr lang="es-US" dirty="0"/>
          </a:p>
        </p:txBody>
      </p:sp>
      <p:sp>
        <p:nvSpPr>
          <p:cNvPr id="3" name="Date Placeholder 2"/>
          <p:cNvSpPr>
            <a:spLocks noGrp="1"/>
          </p:cNvSpPr>
          <p:nvPr>
            <p:ph type="dt" sz="half" idx="10"/>
          </p:nvPr>
        </p:nvSpPr>
        <p:spPr/>
        <p:txBody>
          <a:bodyPr/>
          <a:lstStyle/>
          <a:p>
            <a:r>
              <a:rPr lang="en-US" smtClean="0"/>
              <a:t>septiembre de 2017</a:t>
            </a:r>
            <a:endParaRPr lang="en-US" dirty="0"/>
          </a:p>
        </p:txBody>
      </p:sp>
      <p:sp>
        <p:nvSpPr>
          <p:cNvPr id="4" name="Footer Placeholder 3"/>
          <p:cNvSpPr>
            <a:spLocks noGrp="1"/>
          </p:cNvSpPr>
          <p:nvPr>
            <p:ph type="ftr" sz="quarter" idx="11"/>
          </p:nvPr>
        </p:nvSpPr>
        <p:spPr/>
        <p:txBody>
          <a:bodyPr/>
          <a:lstStyle/>
          <a:p>
            <a:r>
              <a:rPr lang="es-ES" smtClean="0"/>
              <a:t>Pólizas del Asegurador Suplementario de Medicare (Medigap)</a:t>
            </a:r>
            <a:endParaRPr lang="en-US" dirty="0"/>
          </a:p>
        </p:txBody>
      </p:sp>
      <p:sp>
        <p:nvSpPr>
          <p:cNvPr id="6" name="Slide Number Placeholder 5"/>
          <p:cNvSpPr>
            <a:spLocks noGrp="1"/>
          </p:cNvSpPr>
          <p:nvPr>
            <p:ph type="sldNum" sz="quarter" idx="12"/>
          </p:nvPr>
        </p:nvSpPr>
        <p:spPr/>
        <p:txBody>
          <a:bodyPr/>
          <a:lstStyle/>
          <a:p>
            <a:fld id="{D3B75908-2BC4-4CCC-BE4B-63652A0FD379}" type="slidenum">
              <a:rPr lang="en-US" smtClean="0"/>
              <a:t>42</a:t>
            </a:fld>
            <a:endParaRPr lang="en-US" dirty="0"/>
          </a:p>
        </p:txBody>
      </p:sp>
    </p:spTree>
    <p:custDataLst>
      <p:tags r:id="rId1"/>
    </p:custDataLst>
    <p:extLst>
      <p:ext uri="{BB962C8B-B14F-4D97-AF65-F5344CB8AC3E}">
        <p14:creationId xmlns:p14="http://schemas.microsoft.com/office/powerpoint/2010/main" val="38798456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s-US" dirty="0" smtClean="0"/>
              <a:t>Escenario de revisión 2</a:t>
            </a:r>
            <a:endParaRPr lang="es-US" dirty="0"/>
          </a:p>
        </p:txBody>
      </p:sp>
      <p:sp>
        <p:nvSpPr>
          <p:cNvPr id="35843" name="TPAnswers"/>
          <p:cNvSpPr>
            <a:spLocks noGrp="1"/>
          </p:cNvSpPr>
          <p:nvPr>
            <p:ph idx="1"/>
            <p:custDataLst>
              <p:tags r:id="rId2"/>
            </p:custDataLst>
          </p:nvPr>
        </p:nvSpPr>
        <p:spPr/>
        <p:txBody>
          <a:bodyPr/>
          <a:lstStyle/>
          <a:p>
            <a:r>
              <a:rPr lang="es-US" dirty="0" smtClean="0"/>
              <a:t>Sophie tiene 67 años y está sana. Se jubiló el mes pasado y terminó su cobertura médica subsidiada por el empleador. Está inscrita en Medicare Original. Está interesada en comprar una póliza Medigap para ayudarla con los gastos directos de su bolsillo. </a:t>
            </a:r>
          </a:p>
          <a:p>
            <a:endParaRPr lang="es-US" dirty="0" smtClean="0"/>
          </a:p>
          <a:p>
            <a:r>
              <a:rPr lang="es-US" dirty="0" smtClean="0"/>
              <a:t>¿Qué debe considerar Sophie?</a:t>
            </a:r>
          </a:p>
          <a:p>
            <a:endParaRPr lang="es-US" dirty="0" smtClean="0"/>
          </a:p>
          <a:p>
            <a:endParaRPr lang="es-US" dirty="0" smtClean="0"/>
          </a:p>
        </p:txBody>
      </p:sp>
      <p:pic>
        <p:nvPicPr>
          <p:cNvPr id="1026" name="Picture 2" descr="Photograph of happy woma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15411" y="3775882"/>
            <a:ext cx="1495451" cy="2249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r>
              <a:rPr lang="en-US" smtClean="0"/>
              <a:t>septiembre de 2017</a:t>
            </a:r>
            <a:endParaRPr lang="en-US" dirty="0"/>
          </a:p>
        </p:txBody>
      </p:sp>
      <p:sp>
        <p:nvSpPr>
          <p:cNvPr id="3" name="Footer Placeholder 2"/>
          <p:cNvSpPr>
            <a:spLocks noGrp="1"/>
          </p:cNvSpPr>
          <p:nvPr>
            <p:ph type="ftr" sz="quarter" idx="11"/>
          </p:nvPr>
        </p:nvSpPr>
        <p:spPr/>
        <p:txBody>
          <a:bodyPr/>
          <a:lstStyle/>
          <a:p>
            <a:r>
              <a:rPr lang="es-ES" smtClean="0"/>
              <a:t>Pólizas del Asegurador Suplementario de Medicare (Medigap)</a:t>
            </a:r>
            <a:endParaRPr lang="en-US" dirty="0"/>
          </a:p>
        </p:txBody>
      </p:sp>
      <p:sp>
        <p:nvSpPr>
          <p:cNvPr id="4" name="Slide Number Placeholder 3"/>
          <p:cNvSpPr>
            <a:spLocks noGrp="1"/>
          </p:cNvSpPr>
          <p:nvPr>
            <p:ph type="sldNum" sz="quarter" idx="12"/>
          </p:nvPr>
        </p:nvSpPr>
        <p:spPr/>
        <p:txBody>
          <a:bodyPr/>
          <a:lstStyle/>
          <a:p>
            <a:fld id="{D3B75908-2BC4-4CCC-BE4B-63652A0FD379}" type="slidenum">
              <a:rPr lang="en-US" smtClean="0"/>
              <a:t>43</a:t>
            </a:fld>
            <a:endParaRPr lang="en-US" dirty="0"/>
          </a:p>
        </p:txBody>
      </p:sp>
    </p:spTree>
    <p:custDataLst>
      <p:tags r:id="rId1"/>
    </p:custDataLst>
    <p:extLst>
      <p:ext uri="{BB962C8B-B14F-4D97-AF65-F5344CB8AC3E}">
        <p14:creationId xmlns:p14="http://schemas.microsoft.com/office/powerpoint/2010/main" val="211347314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US" dirty="0" smtClean="0"/>
              <a:t>Consideraciones de la situación de revisión 2</a:t>
            </a:r>
            <a:endParaRPr lang="es-US" dirty="0"/>
          </a:p>
        </p:txBody>
      </p:sp>
      <p:sp>
        <p:nvSpPr>
          <p:cNvPr id="8" name="TPAnswers"/>
          <p:cNvSpPr>
            <a:spLocks noGrp="1"/>
          </p:cNvSpPr>
          <p:nvPr>
            <p:ph idx="1"/>
            <p:custDataLst>
              <p:tags r:id="rId2"/>
            </p:custDataLst>
          </p:nvPr>
        </p:nvSpPr>
        <p:spPr>
          <a:xfrm>
            <a:off x="0" y="1045456"/>
            <a:ext cx="9050020" cy="5718132"/>
          </a:xfrm>
        </p:spPr>
        <p:txBody>
          <a:bodyPr/>
          <a:lstStyle/>
          <a:p>
            <a:r>
              <a:rPr lang="es-US" sz="2600" dirty="0" smtClean="0"/>
              <a:t>Al comprar una póliza Medigap, Sophie debería considerar</a:t>
            </a:r>
          </a:p>
          <a:p>
            <a:pPr lvl="1"/>
            <a:r>
              <a:rPr lang="es-US" sz="2400" dirty="0" smtClean="0"/>
              <a:t>El mejor momento es durante el Período de Inscripción Abierta (OEP), que dura 6 meses</a:t>
            </a:r>
          </a:p>
          <a:p>
            <a:pPr lvl="2"/>
            <a:r>
              <a:rPr lang="es-US" sz="2400" dirty="0" smtClean="0"/>
              <a:t>Comienza el primer día del mes en que cumple 65 años o más y está inscrita en Medicare Parte B</a:t>
            </a:r>
          </a:p>
          <a:p>
            <a:r>
              <a:rPr lang="es-US" sz="2400" dirty="0"/>
              <a:t>Tendrá derechos de emisión garantizada si se inscribe durante su OEP para Medigap. Si tiene derechos de emisión garantizada,</a:t>
            </a:r>
          </a:p>
          <a:p>
            <a:pPr lvl="1"/>
            <a:r>
              <a:rPr lang="es-US" sz="2400" dirty="0" smtClean="0"/>
              <a:t>Las compañías de seguros deben venderle una póliza Medigap</a:t>
            </a:r>
          </a:p>
          <a:p>
            <a:pPr lvl="1"/>
            <a:r>
              <a:rPr lang="es-US" sz="2400" dirty="0"/>
              <a:t>Se deben cubrir todas las afecciones preexistentes</a:t>
            </a:r>
          </a:p>
          <a:p>
            <a:pPr lvl="1"/>
            <a:r>
              <a:rPr lang="es-US" sz="2400" dirty="0" smtClean="0"/>
              <a:t>Las compañías de seguros no pueden cobrarle más</a:t>
            </a:r>
          </a:p>
          <a:p>
            <a:r>
              <a:rPr lang="es-US" sz="2400" dirty="0"/>
              <a:t>Si no se inscribe durante su OEP para Medigap, las compañías pueden usar la revisión de historial médico o negarse a venderle una póliza</a:t>
            </a:r>
          </a:p>
          <a:p>
            <a:pPr lvl="2"/>
            <a:endParaRPr lang="es-US" sz="2400" dirty="0" smtClean="0"/>
          </a:p>
          <a:p>
            <a:pPr lvl="1"/>
            <a:endParaRPr lang="es-US" sz="2400" dirty="0" smtClean="0"/>
          </a:p>
          <a:p>
            <a:endParaRPr lang="es-US" dirty="0" smtClean="0"/>
          </a:p>
        </p:txBody>
      </p:sp>
      <p:sp>
        <p:nvSpPr>
          <p:cNvPr id="3" name="Date Placeholder 2"/>
          <p:cNvSpPr>
            <a:spLocks noGrp="1"/>
          </p:cNvSpPr>
          <p:nvPr>
            <p:ph type="dt" sz="half" idx="10"/>
          </p:nvPr>
        </p:nvSpPr>
        <p:spPr/>
        <p:txBody>
          <a:bodyPr/>
          <a:lstStyle/>
          <a:p>
            <a:r>
              <a:rPr lang="en-US" smtClean="0"/>
              <a:t>septiembre de 2017</a:t>
            </a:r>
            <a:endParaRPr lang="en-US" dirty="0"/>
          </a:p>
        </p:txBody>
      </p:sp>
      <p:sp>
        <p:nvSpPr>
          <p:cNvPr id="4" name="Footer Placeholder 3"/>
          <p:cNvSpPr>
            <a:spLocks noGrp="1"/>
          </p:cNvSpPr>
          <p:nvPr>
            <p:ph type="ftr" sz="quarter" idx="11"/>
          </p:nvPr>
        </p:nvSpPr>
        <p:spPr/>
        <p:txBody>
          <a:bodyPr/>
          <a:lstStyle/>
          <a:p>
            <a:r>
              <a:rPr lang="es-ES" smtClean="0"/>
              <a:t>Pólizas del Asegurador Suplementario de Medicare (Medigap)</a:t>
            </a:r>
            <a:endParaRPr lang="en-US" dirty="0"/>
          </a:p>
        </p:txBody>
      </p:sp>
      <p:sp>
        <p:nvSpPr>
          <p:cNvPr id="6" name="Slide Number Placeholder 5"/>
          <p:cNvSpPr>
            <a:spLocks noGrp="1"/>
          </p:cNvSpPr>
          <p:nvPr>
            <p:ph type="sldNum" sz="quarter" idx="12"/>
          </p:nvPr>
        </p:nvSpPr>
        <p:spPr/>
        <p:txBody>
          <a:bodyPr/>
          <a:lstStyle/>
          <a:p>
            <a:fld id="{D3B75908-2BC4-4CCC-BE4B-63652A0FD379}" type="slidenum">
              <a:rPr lang="en-US" smtClean="0"/>
              <a:t>44</a:t>
            </a:fld>
            <a:endParaRPr lang="en-US" dirty="0"/>
          </a:p>
        </p:txBody>
      </p:sp>
    </p:spTree>
    <p:custDataLst>
      <p:tags r:id="rId1"/>
    </p:custDataLst>
    <p:extLst>
      <p:ext uri="{BB962C8B-B14F-4D97-AF65-F5344CB8AC3E}">
        <p14:creationId xmlns:p14="http://schemas.microsoft.com/office/powerpoint/2010/main" val="61802746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US" dirty="0" smtClean="0"/>
              <a:t>Puntos Clave</a:t>
            </a:r>
            <a:endParaRPr lang="es-US" dirty="0"/>
          </a:p>
        </p:txBody>
      </p:sp>
      <p:sp>
        <p:nvSpPr>
          <p:cNvPr id="37892" name="Rectangle 3"/>
          <p:cNvSpPr>
            <a:spLocks noGrp="1" noChangeArrowheads="1"/>
          </p:cNvSpPr>
          <p:nvPr>
            <p:ph idx="1"/>
          </p:nvPr>
        </p:nvSpPr>
        <p:spPr>
          <a:xfrm>
            <a:off x="154745" y="1088025"/>
            <a:ext cx="8848577" cy="5340520"/>
          </a:xfrm>
        </p:spPr>
        <p:txBody>
          <a:bodyPr/>
          <a:lstStyle/>
          <a:p>
            <a:pPr marL="457200" indent="-457200"/>
            <a:r>
              <a:rPr lang="es-US" sz="2600" dirty="0"/>
              <a:t>Para tener una póliza Medigap debe tener Medicare Parte A y Parte B </a:t>
            </a:r>
          </a:p>
          <a:p>
            <a:pPr marL="457200" indent="-457200"/>
            <a:r>
              <a:rPr lang="es-US" sz="2600" dirty="0"/>
              <a:t>Aún paga la prima de la Parte B de Medicare</a:t>
            </a:r>
          </a:p>
          <a:p>
            <a:pPr marL="457200" indent="-457200"/>
            <a:r>
              <a:rPr lang="es-US" sz="2600" dirty="0"/>
              <a:t>Paga una prima mensual por Medigap</a:t>
            </a:r>
          </a:p>
          <a:p>
            <a:pPr marL="457200" indent="-457200"/>
            <a:r>
              <a:rPr lang="es-US" sz="2600" dirty="0"/>
              <a:t>Las pólizas Medigap cubren a una sola persona</a:t>
            </a:r>
          </a:p>
          <a:p>
            <a:pPr marL="457200" indent="-457200"/>
            <a:r>
              <a:rPr lang="es-US" sz="2600" dirty="0"/>
              <a:t>Los beneficios están estandarizados en la mayoría de los estados</a:t>
            </a:r>
          </a:p>
          <a:p>
            <a:pPr marL="457200" indent="-457200"/>
            <a:r>
              <a:rPr lang="es-US" sz="2600" dirty="0"/>
              <a:t>Los costos varían según el plan y la compañía</a:t>
            </a:r>
          </a:p>
          <a:p>
            <a:pPr marL="457200" indent="-457200"/>
            <a:r>
              <a:rPr lang="es-US" sz="2600" dirty="0"/>
              <a:t>En general, solo pueden cubrir los costos asociados con los servicios cubiertos por Medicare Original</a:t>
            </a:r>
          </a:p>
          <a:p>
            <a:pPr marL="457200" indent="-457200"/>
            <a:r>
              <a:rPr lang="es-US" sz="2600" dirty="0"/>
              <a:t>Las pólizas Medigap no son compatibles con los Planes Medicare Advantage</a:t>
            </a:r>
          </a:p>
        </p:txBody>
      </p:sp>
      <p:sp>
        <p:nvSpPr>
          <p:cNvPr id="2" name="Date Placeholder 1"/>
          <p:cNvSpPr>
            <a:spLocks noGrp="1"/>
          </p:cNvSpPr>
          <p:nvPr>
            <p:ph type="dt" sz="half" idx="10"/>
          </p:nvPr>
        </p:nvSpPr>
        <p:spPr/>
        <p:txBody>
          <a:bodyPr/>
          <a:lstStyle/>
          <a:p>
            <a:r>
              <a:rPr lang="en-US" smtClean="0"/>
              <a:t>septiembre de 2017</a:t>
            </a:r>
            <a:endParaRPr lang="en-US" dirty="0"/>
          </a:p>
        </p:txBody>
      </p:sp>
      <p:sp>
        <p:nvSpPr>
          <p:cNvPr id="3" name="Footer Placeholder 2"/>
          <p:cNvSpPr>
            <a:spLocks noGrp="1"/>
          </p:cNvSpPr>
          <p:nvPr>
            <p:ph type="ftr" sz="quarter" idx="11"/>
          </p:nvPr>
        </p:nvSpPr>
        <p:spPr/>
        <p:txBody>
          <a:bodyPr/>
          <a:lstStyle/>
          <a:p>
            <a:r>
              <a:rPr lang="es-ES" smtClean="0"/>
              <a:t>Pólizas del Asegurador Suplementario de Medicare (Medigap)</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45</a:t>
            </a:fld>
            <a:endParaRPr lang="en-US" dirty="0"/>
          </a:p>
        </p:txBody>
      </p:sp>
    </p:spTree>
    <p:custDataLst>
      <p:tags r:id="rId1"/>
    </p:custData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smtClean="0"/>
              <a:t>Guía de recursos de Medigap</a:t>
            </a:r>
            <a:endParaRPr lang="es-US" dirty="0"/>
          </a:p>
        </p:txBody>
      </p:sp>
      <p:graphicFrame>
        <p:nvGraphicFramePr>
          <p:cNvPr id="7" name="Table 6" descr="Medigap Resource Guide - list of resources associated with Medigap " title="Medigap Resource Guide"/>
          <p:cNvGraphicFramePr>
            <a:graphicFrameLocks noGrp="1"/>
          </p:cNvGraphicFramePr>
          <p:nvPr>
            <p:extLst>
              <p:ext uri="{D42A27DB-BD31-4B8C-83A1-F6EECF244321}">
                <p14:modId xmlns:p14="http://schemas.microsoft.com/office/powerpoint/2010/main" val="4260368519"/>
              </p:ext>
            </p:extLst>
          </p:nvPr>
        </p:nvGraphicFramePr>
        <p:xfrm>
          <a:off x="276861" y="1168397"/>
          <a:ext cx="8627844" cy="5255792"/>
        </p:xfrm>
        <a:graphic>
          <a:graphicData uri="http://schemas.openxmlformats.org/drawingml/2006/table">
            <a:tbl>
              <a:tblPr firstRow="1" firstCol="1" bandRow="1"/>
              <a:tblGrid>
                <a:gridCol w="2875948"/>
                <a:gridCol w="2875948"/>
                <a:gridCol w="2875948"/>
              </a:tblGrid>
              <a:tr h="403207">
                <a:tc>
                  <a:txBody>
                    <a:bodyPr/>
                    <a:lstStyle/>
                    <a:p>
                      <a:pPr marL="0" marR="0" algn="r">
                        <a:lnSpc>
                          <a:spcPct val="100000"/>
                        </a:lnSpc>
                        <a:spcBef>
                          <a:spcPts val="600"/>
                        </a:spcBef>
                        <a:spcAft>
                          <a:spcPts val="0"/>
                        </a:spcAft>
                      </a:pPr>
                      <a:r>
                        <a:rPr lang="es-US" sz="1600" b="1" dirty="0" smtClean="0">
                          <a:solidFill>
                            <a:schemeClr val="bg1"/>
                          </a:solidFill>
                          <a:effectLst/>
                          <a:latin typeface="Calibri"/>
                        </a:rPr>
                        <a:t>Recursos</a:t>
                      </a:r>
                      <a:endParaRPr lang="es-US" sz="1600" dirty="0">
                        <a:solidFill>
                          <a:srgbClr val="4F81BD"/>
                        </a:solidFill>
                        <a:effectLst/>
                        <a:latin typeface="Calibri"/>
                        <a:ea typeface="Calibri"/>
                        <a:cs typeface="Times New Roman"/>
                      </a:endParaRPr>
                    </a:p>
                  </a:txBody>
                  <a:tcPr marL="35084" marR="35084" marT="6265" marB="0">
                    <a:lnL w="12700" cap="flat" cmpd="sng" algn="ctr">
                      <a:solidFill>
                        <a:srgbClr val="FFFFFF"/>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00000"/>
                        </a:lnSpc>
                        <a:spcBef>
                          <a:spcPts val="600"/>
                        </a:spcBef>
                        <a:spcAft>
                          <a:spcPts val="0"/>
                        </a:spcAft>
                      </a:pPr>
                      <a:endParaRPr lang="en-US" sz="1600" dirty="0">
                        <a:solidFill>
                          <a:srgbClr val="4F81BD"/>
                        </a:solidFill>
                        <a:effectLst/>
                        <a:latin typeface="Calibri"/>
                        <a:ea typeface="Calibri"/>
                        <a:cs typeface="Times New Roman"/>
                      </a:endParaRPr>
                    </a:p>
                  </a:txBody>
                  <a:tcPr marL="35084" marR="35084" marT="6265" marB="0">
                    <a:lnL w="12700" cap="flat" cmpd="sng" algn="ctr">
                      <a:solidFill>
                        <a:schemeClr val="accent1">
                          <a:lumMod val="75000"/>
                        </a:schemeClr>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a:lnSpc>
                          <a:spcPct val="100000"/>
                        </a:lnSpc>
                        <a:spcBef>
                          <a:spcPts val="600"/>
                        </a:spcBef>
                        <a:spcAft>
                          <a:spcPts val="0"/>
                        </a:spcAft>
                      </a:pPr>
                      <a:r>
                        <a:rPr lang="es-US" sz="1600" b="1" dirty="0">
                          <a:solidFill>
                            <a:schemeClr val="bg1"/>
                          </a:solidFill>
                          <a:effectLst/>
                          <a:latin typeface="Calibri"/>
                        </a:rPr>
                        <a:t>Productos Medicare</a:t>
                      </a:r>
                      <a:endParaRPr lang="es-US" sz="1600" dirty="0">
                        <a:solidFill>
                          <a:schemeClr val="bg1"/>
                        </a:solidFill>
                        <a:effectLst/>
                        <a:latin typeface="Calibri"/>
                        <a:ea typeface="Calibri"/>
                        <a:cs typeface="Times New Roman"/>
                      </a:endParaRPr>
                    </a:p>
                  </a:txBody>
                  <a:tcPr marL="35084" marR="35084" marT="626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r>
              <a:tr h="4733944">
                <a:tc>
                  <a:txBody>
                    <a:bodyPr/>
                    <a:lstStyle/>
                    <a:p>
                      <a:pPr marL="0" marR="0">
                        <a:lnSpc>
                          <a:spcPct val="100000"/>
                        </a:lnSpc>
                        <a:spcBef>
                          <a:spcPts val="600"/>
                        </a:spcBef>
                        <a:spcAft>
                          <a:spcPts val="0"/>
                        </a:spcAft>
                      </a:pPr>
                      <a:r>
                        <a:rPr lang="es-US" sz="1600" b="1" dirty="0" smtClean="0">
                          <a:effectLst/>
                          <a:latin typeface="Calibri"/>
                        </a:rPr>
                        <a:t>Centros de Servicios de Medicare y Medicaid (CMS)</a:t>
                      </a:r>
                    </a:p>
                    <a:p>
                      <a:pPr marL="169863" marR="0" lvl="0" indent="-165100">
                        <a:lnSpc>
                          <a:spcPct val="100000"/>
                        </a:lnSpc>
                        <a:spcBef>
                          <a:spcPts val="600"/>
                        </a:spcBef>
                        <a:spcAft>
                          <a:spcPts val="0"/>
                        </a:spcAft>
                        <a:buFont typeface="Arial" panose="020B0604020202020204" pitchFamily="34" charset="0"/>
                        <a:buChar char="•"/>
                      </a:pPr>
                      <a:r>
                        <a:rPr lang="es-US" sz="1600" b="0" dirty="0" smtClean="0">
                          <a:effectLst/>
                          <a:latin typeface="Calibri"/>
                        </a:rPr>
                        <a:t>Llame al 1-800-633-4227. </a:t>
                      </a:r>
                      <a:r>
                        <a:rPr dirty="0"/>
                        <a:t/>
                      </a:r>
                      <a:br>
                        <a:rPr dirty="0"/>
                      </a:br>
                      <a:r>
                        <a:rPr lang="es-US" sz="1600" b="0" dirty="0" smtClean="0">
                          <a:effectLst/>
                          <a:latin typeface="Calibri"/>
                        </a:rPr>
                        <a:t>TTY: 1-877-486-2048</a:t>
                      </a:r>
                      <a:endParaRPr lang="es-US" sz="1600" b="0" dirty="0">
                        <a:effectLst/>
                        <a:latin typeface="Calibri"/>
                        <a:ea typeface="Calibri"/>
                        <a:cs typeface="Times New Roman"/>
                      </a:endParaRPr>
                    </a:p>
                    <a:p>
                      <a:pPr marL="169863" marR="0" lvl="0" indent="-165100">
                        <a:lnSpc>
                          <a:spcPct val="100000"/>
                        </a:lnSpc>
                        <a:spcBef>
                          <a:spcPts val="600"/>
                        </a:spcBef>
                        <a:spcAft>
                          <a:spcPts val="0"/>
                        </a:spcAft>
                        <a:buFont typeface="Arial" panose="020B0604020202020204" pitchFamily="34" charset="0"/>
                        <a:buChar char="•"/>
                      </a:pPr>
                      <a:r>
                        <a:rPr lang="es-US" sz="1600" b="0" dirty="0">
                          <a:effectLst/>
                          <a:latin typeface="Calibri"/>
                        </a:rPr>
                        <a:t>Información para el beneficiario </a:t>
                      </a:r>
                      <a:r>
                        <a:rPr lang="en-US" sz="1600" b="0" u="sng" dirty="0" smtClean="0">
                          <a:solidFill>
                            <a:srgbClr val="0000FF"/>
                          </a:solidFill>
                          <a:effectLst/>
                          <a:latin typeface="Calibri"/>
                          <a:hlinkClick r:id="rId3"/>
                        </a:rPr>
                        <a:t>Medicare.gov</a:t>
                      </a:r>
                      <a:endParaRPr lang="es-US" sz="1600" b="0" dirty="0">
                        <a:effectLst/>
                        <a:latin typeface="Calibri"/>
                        <a:ea typeface="Calibri"/>
                        <a:cs typeface="Times New Roman"/>
                      </a:endParaRPr>
                    </a:p>
                    <a:p>
                      <a:pPr marL="169863" marR="0" lvl="0" indent="-165100">
                        <a:lnSpc>
                          <a:spcPct val="100000"/>
                        </a:lnSpc>
                        <a:spcBef>
                          <a:spcPts val="600"/>
                        </a:spcBef>
                        <a:spcAft>
                          <a:spcPts val="0"/>
                        </a:spcAft>
                        <a:buFont typeface="Arial" panose="020B0604020202020204" pitchFamily="34" charset="0"/>
                        <a:buChar char="•"/>
                      </a:pPr>
                      <a:r>
                        <a:rPr lang="es-US" sz="1600" b="0" dirty="0">
                          <a:effectLst/>
                          <a:latin typeface="Calibri"/>
                        </a:rPr>
                        <a:t>Comparar pólizas Medigap </a:t>
                      </a:r>
                      <a:r>
                        <a:rPr lang="en-US" sz="1600" b="0" u="sng" dirty="0">
                          <a:solidFill>
                            <a:srgbClr val="0000FF"/>
                          </a:solidFill>
                          <a:effectLst/>
                          <a:latin typeface="Calibri"/>
                          <a:hlinkClick r:id="rId4"/>
                        </a:rPr>
                        <a:t>Medicare.gov/find-a-plan/questions/medigap-home.aspx</a:t>
                      </a:r>
                      <a:endParaRPr lang="es-US" sz="1600" b="0" dirty="0">
                        <a:effectLst/>
                        <a:latin typeface="Calibri"/>
                        <a:ea typeface="Calibri"/>
                        <a:cs typeface="Times New Roman"/>
                      </a:endParaRPr>
                    </a:p>
                    <a:p>
                      <a:pPr marL="169863" marR="0" lvl="0" indent="-165100">
                        <a:lnSpc>
                          <a:spcPct val="100000"/>
                        </a:lnSpc>
                        <a:spcBef>
                          <a:spcPts val="600"/>
                        </a:spcBef>
                        <a:spcAft>
                          <a:spcPts val="0"/>
                        </a:spcAft>
                        <a:buFont typeface="Arial" panose="020B0604020202020204" pitchFamily="34" charset="0"/>
                        <a:buChar char="•"/>
                      </a:pPr>
                      <a:r>
                        <a:rPr lang="es-US" sz="1600" b="0" dirty="0">
                          <a:effectLst/>
                          <a:latin typeface="Calibri"/>
                        </a:rPr>
                        <a:t>Información de los socios </a:t>
                      </a:r>
                      <a:r>
                        <a:rPr lang="en-US" sz="1600" b="0" u="sng" dirty="0" smtClean="0">
                          <a:solidFill>
                            <a:srgbClr val="0000FF"/>
                          </a:solidFill>
                          <a:effectLst/>
                          <a:latin typeface="Calibri"/>
                          <a:hlinkClick r:id="rId5"/>
                        </a:rPr>
                        <a:t>CMS.gov/medigap/</a:t>
                      </a:r>
                      <a:endParaRPr lang="es-US" sz="1600" dirty="0">
                        <a:effectLst/>
                        <a:latin typeface="Calibri"/>
                        <a:ea typeface="Calibri"/>
                        <a:cs typeface="Times New Roman"/>
                      </a:endParaRPr>
                    </a:p>
                  </a:txBody>
                  <a:tcPr marL="35084" marR="35084" marT="626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marL="0" marR="0">
                        <a:lnSpc>
                          <a:spcPct val="100000"/>
                        </a:lnSpc>
                        <a:spcBef>
                          <a:spcPts val="600"/>
                        </a:spcBef>
                        <a:spcAft>
                          <a:spcPts val="0"/>
                        </a:spcAft>
                      </a:pPr>
                      <a:r>
                        <a:rPr lang="es-US" sz="1600" b="1" dirty="0">
                          <a:effectLst/>
                          <a:latin typeface="Calibri"/>
                        </a:rPr>
                        <a:t>Programas Estatales de Asistencia sobre Seguros de Salud y Departamentos Estatales de Seguros</a:t>
                      </a:r>
                    </a:p>
                    <a:p>
                      <a:pPr marL="171450" marR="0" indent="-171450">
                        <a:lnSpc>
                          <a:spcPct val="100000"/>
                        </a:lnSpc>
                        <a:spcBef>
                          <a:spcPts val="600"/>
                        </a:spcBef>
                        <a:spcAft>
                          <a:spcPts val="0"/>
                        </a:spcAft>
                        <a:buFont typeface="Arial" panose="020B0604020202020204" pitchFamily="34" charset="0"/>
                        <a:buChar char="•"/>
                      </a:pPr>
                      <a:endParaRPr lang="es-US" sz="1600" dirty="0" smtClean="0">
                        <a:effectLst/>
                        <a:latin typeface="Calibri"/>
                        <a:ea typeface="Calibri"/>
                        <a:cs typeface="Times New Roman"/>
                      </a:endParaRPr>
                    </a:p>
                    <a:p>
                      <a:pPr marL="514350" marR="0" lvl="1" indent="-171450">
                        <a:lnSpc>
                          <a:spcPct val="100000"/>
                        </a:lnSpc>
                        <a:spcBef>
                          <a:spcPts val="600"/>
                        </a:spcBef>
                        <a:spcAft>
                          <a:spcPts val="0"/>
                        </a:spcAft>
                        <a:buFont typeface="Arial" panose="020B0604020202020204" pitchFamily="34" charset="0"/>
                        <a:buChar char="•"/>
                      </a:pPr>
                      <a:endParaRPr lang="es-US" sz="1600" dirty="0" smtClean="0">
                        <a:effectLst/>
                        <a:latin typeface="Calibri"/>
                        <a:ea typeface="Calibri"/>
                        <a:cs typeface="Times New Roman"/>
                      </a:endParaRPr>
                    </a:p>
                    <a:p>
                      <a:pPr marL="514350" marR="0" lvl="1" indent="-171450">
                        <a:lnSpc>
                          <a:spcPct val="100000"/>
                        </a:lnSpc>
                        <a:spcBef>
                          <a:spcPts val="600"/>
                        </a:spcBef>
                        <a:spcAft>
                          <a:spcPts val="0"/>
                        </a:spcAft>
                        <a:buFont typeface="Arial" panose="020B0604020202020204" pitchFamily="34" charset="0"/>
                        <a:buChar char="•"/>
                      </a:pPr>
                      <a:endParaRPr lang="es-US" sz="1600" dirty="0" smtClean="0">
                        <a:effectLst/>
                        <a:latin typeface="Calibri"/>
                        <a:ea typeface="Calibri"/>
                        <a:cs typeface="Times New Roman"/>
                      </a:endParaRPr>
                    </a:p>
                    <a:p>
                      <a:pPr marL="112713" marR="0" lvl="0" indent="-112713"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u="sng" kern="1200" dirty="0" smtClean="0">
                          <a:solidFill>
                            <a:schemeClr val="tx1"/>
                          </a:solidFill>
                          <a:effectLst/>
                          <a:latin typeface="+mn-lt"/>
                          <a:hlinkClick r:id="rId6"/>
                        </a:rPr>
                        <a:t>shiptacenter.org/</a:t>
                      </a:r>
                      <a:endParaRPr lang="es-US" sz="1600" u="sng" kern="1200" dirty="0" smtClean="0">
                        <a:solidFill>
                          <a:schemeClr val="tx1"/>
                        </a:solidFill>
                        <a:effectLst/>
                        <a:latin typeface="+mn-lt"/>
                        <a:ea typeface="+mn-ea"/>
                        <a:cs typeface="+mn-cs"/>
                      </a:endParaRPr>
                    </a:p>
                    <a:p>
                      <a:pPr marL="112713" marR="0" lvl="0" indent="-112713"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s-US" sz="1600" u="none" kern="1200" dirty="0" smtClean="0">
                          <a:solidFill>
                            <a:schemeClr val="tx1"/>
                          </a:solidFill>
                          <a:effectLst/>
                          <a:latin typeface="+mn-lt"/>
                        </a:rPr>
                        <a:t>Llame al 1-877-839-2675</a:t>
                      </a:r>
                      <a:endParaRPr lang="es-US" sz="1600" u="none" kern="1200" dirty="0" smtClean="0">
                        <a:solidFill>
                          <a:schemeClr val="tx1"/>
                        </a:solidFill>
                        <a:effectLst/>
                        <a:latin typeface="+mn-lt"/>
                        <a:ea typeface="+mn-ea"/>
                        <a:cs typeface="+mn-cs"/>
                      </a:endParaRPr>
                    </a:p>
                    <a:p>
                      <a:pPr marL="0" marR="0" lvl="0" indent="0">
                        <a:lnSpc>
                          <a:spcPct val="100000"/>
                        </a:lnSpc>
                        <a:spcBef>
                          <a:spcPts val="600"/>
                        </a:spcBef>
                        <a:spcAft>
                          <a:spcPts val="0"/>
                        </a:spcAft>
                        <a:buFont typeface="Arial" panose="020B0604020202020204" pitchFamily="34" charset="0"/>
                        <a:buNone/>
                      </a:pPr>
                      <a:r>
                        <a:rPr lang="es-US" sz="1600" b="1" dirty="0" smtClean="0">
                          <a:effectLst/>
                          <a:latin typeface="Calibri"/>
                        </a:rPr>
                        <a:t>Asociación Nacional de Comisionados de Seguros</a:t>
                      </a:r>
                      <a:r>
                        <a:rPr dirty="0"/>
                        <a:t> </a:t>
                      </a:r>
                    </a:p>
                    <a:p>
                      <a:pPr marL="112713" marR="0" lvl="0" indent="-112713">
                        <a:lnSpc>
                          <a:spcPct val="100000"/>
                        </a:lnSpc>
                        <a:spcBef>
                          <a:spcPts val="600"/>
                        </a:spcBef>
                        <a:spcAft>
                          <a:spcPts val="0"/>
                        </a:spcAft>
                        <a:buFont typeface="Arial" panose="020B0604020202020204" pitchFamily="34" charset="0"/>
                        <a:buChar char="•"/>
                      </a:pPr>
                      <a:r>
                        <a:rPr lang="en-US" sz="1600" u="sng" dirty="0" smtClean="0">
                          <a:solidFill>
                            <a:schemeClr val="tx1"/>
                          </a:solidFill>
                          <a:effectLst/>
                          <a:latin typeface="Calibri"/>
                          <a:hlinkClick r:id="rId7"/>
                        </a:rPr>
                        <a:t>Naic.org/</a:t>
                      </a:r>
                      <a:endParaRPr lang="es-US" sz="1600" dirty="0">
                        <a:solidFill>
                          <a:schemeClr val="tx1"/>
                        </a:solidFill>
                        <a:effectLst/>
                        <a:latin typeface="Calibri"/>
                        <a:ea typeface="Calibri"/>
                        <a:cs typeface="Times New Roman"/>
                      </a:endParaRPr>
                    </a:p>
                  </a:txBody>
                  <a:tcPr marL="35084" marR="35084" marT="626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marL="228600" marR="0" lvl="0" indent="-228600">
                        <a:lnSpc>
                          <a:spcPct val="100000"/>
                        </a:lnSpc>
                        <a:spcBef>
                          <a:spcPts val="600"/>
                        </a:spcBef>
                        <a:spcAft>
                          <a:spcPts val="0"/>
                        </a:spcAft>
                        <a:buFont typeface="+mj-lt"/>
                        <a:buAutoNum type="arabicPeriod"/>
                      </a:pPr>
                      <a:r>
                        <a:rPr lang="es-US" sz="1600" b="1" dirty="0">
                          <a:effectLst/>
                          <a:latin typeface="Calibri"/>
                        </a:rPr>
                        <a:t>“Selección de una Póliza Medigap: Una Guía del Seguro Médico para las Personas con Medicare”</a:t>
                      </a:r>
                      <a:r>
                        <a:rPr dirty="0"/>
                        <a:t/>
                      </a:r>
                      <a:br>
                        <a:rPr dirty="0"/>
                      </a:br>
                      <a:r>
                        <a:rPr lang="es-US" sz="1600" b="0" dirty="0" smtClean="0">
                          <a:effectLst/>
                          <a:latin typeface="Calibri"/>
                        </a:rPr>
                        <a:t>(</a:t>
                      </a:r>
                      <a:r>
                        <a:rPr lang="es-US" sz="1600" dirty="0" smtClean="0">
                          <a:effectLst/>
                          <a:latin typeface="Calibri"/>
                        </a:rPr>
                        <a:t>producto de CMS n.º 02110)</a:t>
                      </a:r>
                      <a:endParaRPr lang="es-US" sz="1600" dirty="0">
                        <a:effectLst/>
                        <a:latin typeface="Calibri"/>
                        <a:ea typeface="Calibri"/>
                        <a:cs typeface="Times New Roman"/>
                      </a:endParaRPr>
                    </a:p>
                    <a:p>
                      <a:pPr marL="228600" marR="0" lvl="0" indent="-228600">
                        <a:lnSpc>
                          <a:spcPct val="100000"/>
                        </a:lnSpc>
                        <a:spcBef>
                          <a:spcPts val="600"/>
                        </a:spcBef>
                        <a:spcAft>
                          <a:spcPts val="0"/>
                        </a:spcAft>
                        <a:buFont typeface="+mj-lt"/>
                        <a:buAutoNum type="arabicPeriod"/>
                      </a:pPr>
                      <a:r>
                        <a:rPr lang="es-US" sz="1600" b="1" dirty="0">
                          <a:effectLst/>
                          <a:latin typeface="Calibri"/>
                        </a:rPr>
                        <a:t> “Sus Beneficios Medicare” </a:t>
                      </a:r>
                      <a:r>
                        <a:rPr lang="es-US" sz="1600" b="0" dirty="0" smtClean="0">
                          <a:effectLst/>
                          <a:latin typeface="Calibri"/>
                        </a:rPr>
                        <a:t>(</a:t>
                      </a:r>
                      <a:r>
                        <a:rPr lang="es-US" sz="1600" dirty="0" smtClean="0">
                          <a:effectLst/>
                          <a:latin typeface="Calibri"/>
                        </a:rPr>
                        <a:t>producto de CMS n.º 10116)</a:t>
                      </a:r>
                      <a:endParaRPr lang="es-US" sz="1600" dirty="0">
                        <a:effectLst/>
                        <a:latin typeface="Calibri"/>
                        <a:ea typeface="Calibri"/>
                        <a:cs typeface="Times New Roman"/>
                      </a:endParaRPr>
                    </a:p>
                    <a:p>
                      <a:pPr marL="228600" marR="0" lvl="0" indent="-228600">
                        <a:lnSpc>
                          <a:spcPct val="100000"/>
                        </a:lnSpc>
                        <a:spcBef>
                          <a:spcPts val="600"/>
                        </a:spcBef>
                        <a:spcAft>
                          <a:spcPts val="0"/>
                        </a:spcAft>
                        <a:buFont typeface="+mj-lt"/>
                        <a:buAutoNum type="arabicPeriod"/>
                      </a:pPr>
                      <a:r>
                        <a:rPr lang="es-US" sz="1600" b="1" dirty="0">
                          <a:effectLst/>
                          <a:latin typeface="Calibri"/>
                        </a:rPr>
                        <a:t>“Cobertura Medicare fuera de los Estados Unidos”</a:t>
                      </a:r>
                      <a:r>
                        <a:rPr lang="es-US" sz="1600" b="0" dirty="0" smtClean="0">
                          <a:effectLst/>
                          <a:latin typeface="Calibri"/>
                        </a:rPr>
                        <a:t> (</a:t>
                      </a:r>
                      <a:r>
                        <a:rPr lang="es-US" sz="1600" dirty="0" smtClean="0">
                          <a:effectLst/>
                          <a:latin typeface="Calibri"/>
                        </a:rPr>
                        <a:t>producto de CMS n.º 11037)</a:t>
                      </a:r>
                      <a:endParaRPr lang="es-US" sz="1600" dirty="0">
                        <a:effectLst/>
                        <a:latin typeface="Calibri"/>
                        <a:ea typeface="Calibri"/>
                        <a:cs typeface="Times New Roman"/>
                      </a:endParaRPr>
                    </a:p>
                    <a:p>
                      <a:pPr marL="0" marR="0">
                        <a:lnSpc>
                          <a:spcPct val="100000"/>
                        </a:lnSpc>
                        <a:spcBef>
                          <a:spcPts val="600"/>
                        </a:spcBef>
                        <a:spcAft>
                          <a:spcPts val="0"/>
                        </a:spcAft>
                      </a:pPr>
                      <a:r>
                        <a:rPr lang="es-US" sz="1600" b="1" dirty="0" smtClean="0">
                          <a:effectLst/>
                          <a:latin typeface="Calibri"/>
                        </a:rPr>
                        <a:t>Para acceder a estos productos:</a:t>
                      </a:r>
                    </a:p>
                    <a:p>
                      <a:pPr marL="228600" marR="0" lvl="0" indent="-228600">
                        <a:lnSpc>
                          <a:spcPct val="100000"/>
                        </a:lnSpc>
                        <a:spcBef>
                          <a:spcPts val="600"/>
                        </a:spcBef>
                        <a:spcAft>
                          <a:spcPts val="0"/>
                        </a:spcAft>
                        <a:buFont typeface="Arial" panose="020B0604020202020204" pitchFamily="34" charset="0"/>
                        <a:buChar char="•"/>
                      </a:pPr>
                      <a:r>
                        <a:rPr lang="es-US" sz="1600" dirty="0">
                          <a:effectLst/>
                          <a:latin typeface="Calibri"/>
                        </a:rPr>
                        <a:t>Vea y solicite copias individuales en </a:t>
                      </a:r>
                      <a:r>
                        <a:rPr lang="en-US" sz="1600" dirty="0" smtClean="0">
                          <a:effectLst/>
                          <a:latin typeface="Calibri"/>
                          <a:hlinkClick r:id="rId5"/>
                        </a:rPr>
                        <a:t>Medicare.gov/publications</a:t>
                      </a:r>
                      <a:endParaRPr lang="es-US" sz="1600" dirty="0" smtClean="0">
                        <a:effectLst/>
                        <a:latin typeface="Calibri"/>
                        <a:ea typeface="Calibri"/>
                        <a:cs typeface="Times New Roman"/>
                      </a:endParaRPr>
                    </a:p>
                    <a:p>
                      <a:pPr marL="228600" marR="0" lvl="0" indent="-228600">
                        <a:lnSpc>
                          <a:spcPct val="100000"/>
                        </a:lnSpc>
                        <a:spcBef>
                          <a:spcPts val="600"/>
                        </a:spcBef>
                        <a:spcAft>
                          <a:spcPts val="0"/>
                        </a:spcAft>
                        <a:buFont typeface="Arial" panose="020B0604020202020204" pitchFamily="34" charset="0"/>
                        <a:buChar char="•"/>
                      </a:pPr>
                      <a:r>
                        <a:rPr lang="es-US" sz="1600" dirty="0" smtClean="0">
                          <a:effectLst/>
                          <a:latin typeface="Calibri"/>
                        </a:rPr>
                        <a:t>Encargue copias múltiples (socios solamente) en</a:t>
                      </a:r>
                      <a:r>
                        <a:rPr dirty="0"/>
                        <a:t> </a:t>
                      </a:r>
                      <a:r>
                        <a:rPr lang="en-US" sz="1600" dirty="0" smtClean="0">
                          <a:effectLst/>
                          <a:latin typeface="Calibri"/>
                          <a:hlinkClick r:id="rId8"/>
                        </a:rPr>
                        <a:t>Productordering.cms.hhs.gov.</a:t>
                      </a:r>
                      <a:endParaRPr lang="es-US" sz="1600" b="0" u="none" dirty="0">
                        <a:effectLst/>
                        <a:latin typeface="Calibri"/>
                        <a:ea typeface="Calibri"/>
                        <a:cs typeface="Times New Roman"/>
                      </a:endParaRPr>
                    </a:p>
                    <a:p>
                      <a:pPr marL="0" marR="0">
                        <a:lnSpc>
                          <a:spcPct val="100000"/>
                        </a:lnSpc>
                        <a:spcBef>
                          <a:spcPts val="600"/>
                        </a:spcBef>
                        <a:spcAft>
                          <a:spcPts val="0"/>
                        </a:spcAft>
                      </a:pPr>
                      <a:r>
                        <a:rPr lang="es-US" sz="1600" i="1" dirty="0">
                          <a:effectLst/>
                          <a:latin typeface="Calibri"/>
                        </a:rPr>
                        <a:t>Debe registrar su organización</a:t>
                      </a:r>
                      <a:r>
                        <a:rPr lang="es-US" sz="1600" dirty="0" smtClean="0">
                          <a:effectLst/>
                          <a:latin typeface="Calibri"/>
                        </a:rPr>
                        <a:t>.</a:t>
                      </a:r>
                      <a:endParaRPr lang="es-US" sz="1600" dirty="0">
                        <a:effectLst/>
                        <a:latin typeface="Calibri"/>
                        <a:ea typeface="Calibri"/>
                        <a:cs typeface="Times New Roman"/>
                      </a:endParaRPr>
                    </a:p>
                  </a:txBody>
                  <a:tcPr marL="35084" marR="35084" marT="626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r>
            </a:tbl>
          </a:graphicData>
        </a:graphic>
      </p:graphicFrame>
      <p:pic>
        <p:nvPicPr>
          <p:cNvPr id="8" name="Picture 7" descr="State Health Insurance Assistance Programs logo." title="Medigap Resource Guide"/>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03888" y="2700433"/>
            <a:ext cx="2128722" cy="822960"/>
          </a:xfrm>
          <a:prstGeom prst="rect">
            <a:avLst/>
          </a:prstGeom>
        </p:spPr>
      </p:pic>
      <p:sp>
        <p:nvSpPr>
          <p:cNvPr id="3" name="Date Placeholder 2"/>
          <p:cNvSpPr>
            <a:spLocks noGrp="1"/>
          </p:cNvSpPr>
          <p:nvPr>
            <p:ph type="dt" sz="half" idx="10"/>
          </p:nvPr>
        </p:nvSpPr>
        <p:spPr/>
        <p:txBody>
          <a:bodyPr/>
          <a:lstStyle/>
          <a:p>
            <a:r>
              <a:rPr lang="en-US" smtClean="0"/>
              <a:t>septiembre de 2017</a:t>
            </a:r>
            <a:endParaRPr lang="en-US" dirty="0"/>
          </a:p>
        </p:txBody>
      </p:sp>
      <p:sp>
        <p:nvSpPr>
          <p:cNvPr id="9" name="Footer Placeholder 8"/>
          <p:cNvSpPr>
            <a:spLocks noGrp="1"/>
          </p:cNvSpPr>
          <p:nvPr>
            <p:ph type="ftr" sz="quarter" idx="11"/>
          </p:nvPr>
        </p:nvSpPr>
        <p:spPr/>
        <p:txBody>
          <a:bodyPr/>
          <a:lstStyle/>
          <a:p>
            <a:r>
              <a:rPr lang="es-ES" smtClean="0"/>
              <a:t>Pólizas del Asegurador Suplementario de Medicare (Medigap)</a:t>
            </a:r>
            <a:endParaRPr lang="en-US" dirty="0"/>
          </a:p>
        </p:txBody>
      </p:sp>
      <p:sp>
        <p:nvSpPr>
          <p:cNvPr id="10" name="Slide Number Placeholder 9"/>
          <p:cNvSpPr>
            <a:spLocks noGrp="1"/>
          </p:cNvSpPr>
          <p:nvPr>
            <p:ph type="sldNum" sz="quarter" idx="12"/>
          </p:nvPr>
        </p:nvSpPr>
        <p:spPr/>
        <p:txBody>
          <a:bodyPr/>
          <a:lstStyle/>
          <a:p>
            <a:fld id="{D60A6685-DBF6-4C41-A0CC-AA9EA7A85A20}" type="slidenum">
              <a:rPr lang="en-US" smtClean="0"/>
              <a:t>46</a:t>
            </a:fld>
            <a:endParaRPr lang="en-US" dirty="0"/>
          </a:p>
        </p:txBody>
      </p:sp>
    </p:spTree>
    <p:extLst>
      <p:ext uri="{BB962C8B-B14F-4D97-AF65-F5344CB8AC3E}">
        <p14:creationId xmlns:p14="http://schemas.microsoft.com/office/powerpoint/2010/main" val="63639605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US" dirty="0" smtClean="0"/>
              <a:t>Apéndice</a:t>
            </a:r>
            <a:endParaRPr lang="es-US" dirty="0"/>
          </a:p>
        </p:txBody>
      </p:sp>
      <p:sp>
        <p:nvSpPr>
          <p:cNvPr id="3" name="Rectangle 2" descr="This chart describes the situations, under federal law, that give you a right to buy&#10;a policy, the kind of policy you can buy, and when you can or must apply for it.&#10;States may provide additional Medigap guaranteed issued rights.&#10;" title="Appendix--Page 1"/>
          <p:cNvSpPr/>
          <p:nvPr/>
        </p:nvSpPr>
        <p:spPr>
          <a:xfrm>
            <a:off x="224589" y="1283368"/>
            <a:ext cx="2804361" cy="5170646"/>
          </a:xfrm>
          <a:prstGeom prst="rect">
            <a:avLst/>
          </a:prstGeom>
        </p:spPr>
        <p:txBody>
          <a:bodyPr wrap="square">
            <a:spAutoFit/>
          </a:bodyPr>
          <a:lstStyle/>
          <a:p>
            <a:pPr>
              <a:tabLst>
                <a:tab pos="2120900" algn="l"/>
              </a:tabLst>
            </a:pPr>
            <a:r>
              <a:rPr lang="es-US" sz="2200" b="1" dirty="0">
                <a:latin typeface="Calibri" panose="020F0502020204030204" pitchFamily="34" charset="0"/>
              </a:rPr>
              <a:t>Este cuadro describe las situaciones, según la ley federal, que le brindan el derecho de comprar </a:t>
            </a:r>
            <a:r>
              <a:rPr sz="2200" dirty="0"/>
              <a:t/>
            </a:r>
            <a:br>
              <a:rPr sz="2200" dirty="0"/>
            </a:br>
            <a:r>
              <a:rPr lang="es-US" sz="2200" b="1" dirty="0">
                <a:latin typeface="Calibri" panose="020F0502020204030204" pitchFamily="34" charset="0"/>
              </a:rPr>
              <a:t>una póliza, el tipo de póliza que puede comprar, y cuándo puede o debe solicitarla.</a:t>
            </a:r>
            <a:r>
              <a:rPr sz="2200" dirty="0"/>
              <a:t/>
            </a:r>
            <a:br>
              <a:rPr sz="2200" dirty="0"/>
            </a:br>
            <a:r>
              <a:rPr lang="es-US" sz="2200" b="1" dirty="0">
                <a:latin typeface="Calibri" panose="020F0502020204030204" pitchFamily="34" charset="0"/>
              </a:rPr>
              <a:t>Los estados pueden brindar derechos adicionales de emisión garantizada de Medigap.</a:t>
            </a:r>
            <a:endParaRPr lang="es-US" sz="2200" dirty="0"/>
          </a:p>
        </p:txBody>
      </p:sp>
      <p:graphicFrame>
        <p:nvGraphicFramePr>
          <p:cNvPr id="12" name="Table 11" descr="Este cuadro describe las situaciones, bajo la ley federal, que le otorgan un derecho de comprar una póliza, el tipo de póliza que puede comprar y cuándo puede o debe solicitarla. Los estados pueden brindar derechos de emisión garantizada de Medigap adicionales.&#10;" title="Cuadro de la Publicación de Medigap que muestra cuándo una persona tiene derechos de emisión garantizada "/>
          <p:cNvGraphicFramePr>
            <a:graphicFrameLocks noGrp="1"/>
          </p:cNvGraphicFramePr>
          <p:nvPr>
            <p:extLst>
              <p:ext uri="{D42A27DB-BD31-4B8C-83A1-F6EECF244321}">
                <p14:modId xmlns:p14="http://schemas.microsoft.com/office/powerpoint/2010/main" val="1407125639"/>
              </p:ext>
            </p:extLst>
          </p:nvPr>
        </p:nvGraphicFramePr>
        <p:xfrm>
          <a:off x="3028951" y="1166192"/>
          <a:ext cx="6038850" cy="5269102"/>
        </p:xfrm>
        <a:graphic>
          <a:graphicData uri="http://schemas.openxmlformats.org/drawingml/2006/table">
            <a:tbl>
              <a:tblPr firstRow="1" bandRow="1">
                <a:tableStyleId>{69012ECD-51FC-41F1-AA8D-1B2483CD663E}</a:tableStyleId>
              </a:tblPr>
              <a:tblGrid>
                <a:gridCol w="2012950"/>
                <a:gridCol w="2012950"/>
                <a:gridCol w="2012950"/>
              </a:tblGrid>
              <a:tr h="278295">
                <a:tc>
                  <a:txBody>
                    <a:bodyPr/>
                    <a:lstStyle/>
                    <a:p>
                      <a:r>
                        <a:rPr lang="es-US" sz="1000" b="1" kern="1200" dirty="0" smtClean="0">
                          <a:solidFill>
                            <a:schemeClr val="bg1"/>
                          </a:solidFill>
                          <a:effectLst/>
                          <a:latin typeface="+mn-lt"/>
                          <a:ea typeface="+mn-ea"/>
                          <a:cs typeface="+mn-cs"/>
                        </a:rPr>
                        <a:t>Usted tiene un derecho de emisión garantizada, si...</a:t>
                      </a:r>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US" sz="1000" b="1" kern="1200" dirty="0" smtClean="0">
                          <a:solidFill>
                            <a:schemeClr val="bg1"/>
                          </a:solidFill>
                          <a:effectLst/>
                          <a:latin typeface="+mn-lt"/>
                          <a:ea typeface="+mn-ea"/>
                          <a:cs typeface="+mn-cs"/>
                        </a:rPr>
                        <a:t>Tiene derecho a adquirir...</a:t>
                      </a:r>
                      <a:endParaRPr lang="en-US" sz="1000" b="1" kern="1200" dirty="0" smtClean="0">
                        <a:solidFill>
                          <a:schemeClr val="bg1"/>
                        </a:solidFill>
                        <a:effectLst/>
                        <a:latin typeface="+mn-lt"/>
                        <a:ea typeface="+mn-ea"/>
                        <a:cs typeface="+mn-cs"/>
                      </a:endParaRPr>
                    </a:p>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r>
                        <a:rPr lang="es-ES" sz="1000" dirty="0" smtClean="0"/>
                        <a:t>Usted puede/debe solicitar una póliza Medigap</a:t>
                      </a:r>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r>
              <a:tr h="1384497">
                <a:tc>
                  <a:txBody>
                    <a:bodyPr/>
                    <a:lstStyle/>
                    <a:p>
                      <a:r>
                        <a:rPr lang="es-ES" sz="950" b="0" i="0" u="none" strike="noStrike" baseline="0" dirty="0" smtClean="0">
                          <a:latin typeface="+mj-lt"/>
                          <a:ea typeface="SimSun" panose="02010600030101010101" pitchFamily="2" charset="-122"/>
                        </a:rPr>
                        <a:t>Usted está en un</a:t>
                      </a:r>
                      <a:r>
                        <a:rPr lang="es-ES" sz="950" b="0" i="0" u="none" strike="noStrike" baseline="0" dirty="0" smtClean="0">
                          <a:solidFill>
                            <a:srgbClr val="3F6C8C"/>
                          </a:solidFill>
                          <a:latin typeface="+mj-lt"/>
                          <a:ea typeface="SimSun" panose="02010600030101010101" pitchFamily="2" charset="-122"/>
                        </a:rPr>
                        <a:t> Plan Medicare Advantage (como HMO o PPO) </a:t>
                      </a:r>
                      <a:r>
                        <a:rPr lang="es-ES" sz="950" b="0" i="0" u="none" strike="noStrike" baseline="0" dirty="0" smtClean="0">
                          <a:solidFill>
                            <a:schemeClr val="tx1"/>
                          </a:solidFill>
                          <a:latin typeface="+mj-lt"/>
                          <a:ea typeface="SimSun" panose="02010600030101010101" pitchFamily="2" charset="-122"/>
                        </a:rPr>
                        <a:t>y su plan abandona Medicare o deja de brindar atención médica en su área o usted se muda fuera del área de servicio del plan.</a:t>
                      </a:r>
                      <a:endParaRPr lang="en-US" sz="950" b="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eaLnBrk="0" fontAlgn="base" hangingPunct="0"/>
                      <a:r>
                        <a:rPr lang="es-US" sz="950" b="0" kern="1200" dirty="0" smtClean="0">
                          <a:solidFill>
                            <a:schemeClr val="tx1"/>
                          </a:solidFill>
                          <a:effectLst/>
                          <a:latin typeface="+mn-lt"/>
                          <a:ea typeface="+mn-ea"/>
                          <a:cs typeface="+mn-cs"/>
                        </a:rPr>
                        <a:t>Los planes Medigap A, B, C, F, K o L que vende cualquier compañía de seguros en el estado donde vive.</a:t>
                      </a:r>
                    </a:p>
                    <a:p>
                      <a:pPr eaLnBrk="0" fontAlgn="base" hangingPunct="0"/>
                      <a:endParaRPr lang="en-US" sz="950" b="0" kern="1200" dirty="0" smtClean="0">
                        <a:solidFill>
                          <a:schemeClr val="tx1"/>
                        </a:solidFill>
                        <a:effectLst/>
                        <a:latin typeface="+mn-lt"/>
                        <a:ea typeface="+mn-ea"/>
                        <a:cs typeface="+mn-cs"/>
                      </a:endParaRPr>
                    </a:p>
                    <a:p>
                      <a:r>
                        <a:rPr lang="es-US" sz="950" b="0" kern="1200" dirty="0" smtClean="0">
                          <a:solidFill>
                            <a:schemeClr val="tx1"/>
                          </a:solidFill>
                          <a:effectLst/>
                          <a:latin typeface="+mn-lt"/>
                          <a:ea typeface="+mn-ea"/>
                          <a:cs typeface="+mn-cs"/>
                        </a:rPr>
                        <a:t>S</a:t>
                      </a:r>
                      <a:r>
                        <a:rPr lang="es-ES_tradnl" sz="950" dirty="0" smtClean="0"/>
                        <a:t>ó</a:t>
                      </a:r>
                      <a:r>
                        <a:rPr lang="es-US" sz="950" b="0" kern="1200" dirty="0" smtClean="0">
                          <a:solidFill>
                            <a:schemeClr val="tx1"/>
                          </a:solidFill>
                          <a:effectLst/>
                          <a:latin typeface="+mn-lt"/>
                          <a:ea typeface="+mn-ea"/>
                          <a:cs typeface="+mn-cs"/>
                        </a:rPr>
                        <a:t>lo tiene este derecho, si se cambia al Plan Medicare Original en lugar de asociarse a otro Plan Medicare Advantage.</a:t>
                      </a:r>
                      <a:endParaRPr lang="en-US" sz="95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s-US" sz="950" b="0" kern="1200" dirty="0" smtClean="0">
                          <a:solidFill>
                            <a:schemeClr val="tx1"/>
                          </a:solidFill>
                          <a:effectLst/>
                          <a:latin typeface="+mn-lt"/>
                          <a:ea typeface="+mn-ea"/>
                          <a:cs typeface="+mn-cs"/>
                        </a:rPr>
                        <a:t>Tan temprano como 60 días calendario antes de la fecha en que terminará su atención médica, pero no más tarde de 63 días calendario después de que termine su cobertura de atención médica. La cobertura Medigap no puede comenzar hasta que haya terminado la cobertura de su Plan Medicare Advantage.</a:t>
                      </a:r>
                      <a:endParaRPr lang="en-US" sz="95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1663041">
                <a:tc>
                  <a:txBody>
                    <a:bodyPr/>
                    <a:lstStyle/>
                    <a:p>
                      <a:r>
                        <a:rPr lang="es-ES" sz="950" b="0" dirty="0" smtClean="0">
                          <a:solidFill>
                            <a:schemeClr val="tx1"/>
                          </a:solidFill>
                        </a:rPr>
                        <a:t>Usted tiene Medicare Original y un plan de salud grupal del empleador (incluida la cobertura para trabajadores retirados o cobertura de COBRA) o cobertura del sindicato que paga después del pago de Medicare y ese plan termina. </a:t>
                      </a:r>
                    </a:p>
                    <a:p>
                      <a:endParaRPr lang="es-ES" sz="950" b="0" dirty="0" smtClean="0">
                        <a:solidFill>
                          <a:schemeClr val="tx1"/>
                        </a:solidFill>
                      </a:endParaRPr>
                    </a:p>
                    <a:p>
                      <a:r>
                        <a:rPr lang="es-ES" sz="950" b="1" dirty="0" smtClean="0">
                          <a:solidFill>
                            <a:schemeClr val="tx1"/>
                          </a:solidFill>
                        </a:rPr>
                        <a:t>Nota</a:t>
                      </a:r>
                      <a:r>
                        <a:rPr lang="es-ES" sz="950" b="0" dirty="0" smtClean="0">
                          <a:solidFill>
                            <a:schemeClr val="tx1"/>
                          </a:solidFill>
                        </a:rPr>
                        <a:t>: En esta situación, usted podría tener derechos adicionales según la ley estatal.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s-ES" sz="950" b="0" dirty="0" smtClean="0">
                          <a:solidFill>
                            <a:schemeClr val="tx1">
                              <a:lumMod val="95000"/>
                              <a:lumOff val="5000"/>
                            </a:schemeClr>
                          </a:solidFill>
                        </a:rPr>
                        <a:t>Los planes Medigap A, B, C, F, K o L que vende cualquier compañía de seguros en el estado donde vive. </a:t>
                      </a:r>
                    </a:p>
                    <a:p>
                      <a:endParaRPr lang="es-ES" sz="950" b="0" dirty="0" smtClean="0">
                        <a:solidFill>
                          <a:schemeClr val="tx1">
                            <a:lumMod val="95000"/>
                            <a:lumOff val="5000"/>
                          </a:schemeClr>
                        </a:solidFill>
                      </a:endParaRPr>
                    </a:p>
                    <a:p>
                      <a:r>
                        <a:rPr lang="es-ES" sz="950" b="0" dirty="0" smtClean="0">
                          <a:solidFill>
                            <a:schemeClr val="tx1">
                              <a:lumMod val="95000"/>
                              <a:lumOff val="5000"/>
                            </a:schemeClr>
                          </a:solidFill>
                        </a:rPr>
                        <a:t>Si tiene cobertura COBRA, puede comprar una póliza de Medigap de inmediato o esperar hasta que la cobertura COBRA termine.</a:t>
                      </a:r>
                    </a:p>
                    <a:p>
                      <a:endParaRPr lang="en-US" sz="95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eaLnBrk="0" fontAlgn="base" hangingPunct="0"/>
                      <a:r>
                        <a:rPr lang="es-US" sz="950" b="0" kern="1200" dirty="0" smtClean="0">
                          <a:solidFill>
                            <a:schemeClr val="tx1"/>
                          </a:solidFill>
                          <a:effectLst/>
                          <a:latin typeface="+mn-lt"/>
                          <a:ea typeface="+mn-ea"/>
                          <a:cs typeface="+mn-cs"/>
                        </a:rPr>
                        <a:t>No más tarde de 63 días calendario después de la última de estas 3 fechas:</a:t>
                      </a:r>
                      <a:endParaRPr lang="en-US" sz="950" b="0" kern="1200" dirty="0" smtClean="0">
                        <a:solidFill>
                          <a:schemeClr val="tx1"/>
                        </a:solidFill>
                        <a:effectLst/>
                        <a:latin typeface="+mn-lt"/>
                        <a:ea typeface="+mn-ea"/>
                        <a:cs typeface="+mn-cs"/>
                      </a:endParaRPr>
                    </a:p>
                    <a:p>
                      <a:pPr marL="228600" lvl="0" indent="-228600" eaLnBrk="0" fontAlgn="base" hangingPunct="0">
                        <a:buFont typeface="+mj-lt"/>
                        <a:buAutoNum type="arabicPeriod"/>
                      </a:pPr>
                      <a:r>
                        <a:rPr lang="es-US" sz="950" b="0" kern="1200" dirty="0" smtClean="0">
                          <a:solidFill>
                            <a:schemeClr val="tx1"/>
                          </a:solidFill>
                          <a:effectLst/>
                          <a:latin typeface="+mn-lt"/>
                          <a:ea typeface="+mn-ea"/>
                          <a:cs typeface="+mn-cs"/>
                        </a:rPr>
                        <a:t>Fecha en que termina la cobertura</a:t>
                      </a:r>
                      <a:endParaRPr lang="en-US" sz="950" b="0" kern="1200" dirty="0" smtClean="0">
                        <a:solidFill>
                          <a:schemeClr val="tx1"/>
                        </a:solidFill>
                        <a:effectLst/>
                        <a:latin typeface="+mn-lt"/>
                        <a:ea typeface="+mn-ea"/>
                        <a:cs typeface="+mn-cs"/>
                      </a:endParaRPr>
                    </a:p>
                    <a:p>
                      <a:pPr marL="228600" lvl="0" indent="-228600" eaLnBrk="0" fontAlgn="base" hangingPunct="0">
                        <a:buFont typeface="+mj-lt"/>
                        <a:buAutoNum type="arabicPeriod"/>
                      </a:pPr>
                      <a:r>
                        <a:rPr lang="es-US" sz="950" b="0" kern="1200" dirty="0" smtClean="0">
                          <a:solidFill>
                            <a:schemeClr val="tx1"/>
                          </a:solidFill>
                          <a:effectLst/>
                          <a:latin typeface="+mn-lt"/>
                          <a:ea typeface="+mn-ea"/>
                          <a:cs typeface="+mn-cs"/>
                        </a:rPr>
                        <a:t>Fecha del aviso que recibe y que indica que su cobertura está terminando (si es que recibe uno)</a:t>
                      </a:r>
                      <a:endParaRPr lang="en-US" sz="950" b="0" kern="1200" dirty="0" smtClean="0">
                        <a:solidFill>
                          <a:schemeClr val="tx1"/>
                        </a:solidFill>
                        <a:effectLst/>
                        <a:latin typeface="+mn-lt"/>
                        <a:ea typeface="+mn-ea"/>
                        <a:cs typeface="+mn-cs"/>
                      </a:endParaRPr>
                    </a:p>
                    <a:p>
                      <a:pPr marL="228600" indent="-228600">
                        <a:buFont typeface="+mj-lt"/>
                        <a:buAutoNum type="arabicPeriod"/>
                      </a:pPr>
                      <a:r>
                        <a:rPr lang="es-US" sz="950" b="0" kern="1200" dirty="0" smtClean="0">
                          <a:solidFill>
                            <a:schemeClr val="tx1"/>
                          </a:solidFill>
                          <a:effectLst/>
                          <a:latin typeface="+mn-lt"/>
                          <a:ea typeface="+mn-ea"/>
                          <a:cs typeface="+mn-cs"/>
                        </a:rPr>
                        <a:t>Fecha que figura en el rechazo de una reclamación, si esta es la única manera en la que descubre que su cobertura terminó</a:t>
                      </a:r>
                      <a:endParaRPr lang="en-US" sz="95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1215262">
                <a:tc>
                  <a:txBody>
                    <a:bodyPr/>
                    <a:lstStyle/>
                    <a:p>
                      <a:r>
                        <a:rPr lang="es-ES" sz="950" b="0" dirty="0" smtClean="0"/>
                        <a:t>Usted tiene Medicare Original y una póliza </a:t>
                      </a:r>
                      <a:r>
                        <a:rPr lang="es-ES" sz="950" b="0" i="0" u="none" strike="noStrike" kern="1200" baseline="0" dirty="0" smtClean="0">
                          <a:solidFill>
                            <a:srgbClr val="3F6C8C"/>
                          </a:solidFill>
                          <a:latin typeface="+mj-lt"/>
                          <a:ea typeface="SimSun" panose="02010600030101010101" pitchFamily="2" charset="-122"/>
                          <a:cs typeface="+mn-cs"/>
                        </a:rPr>
                        <a:t>Medicare SELECT</a:t>
                      </a:r>
                      <a:r>
                        <a:rPr lang="es-ES" sz="950" b="0" dirty="0" smtClean="0"/>
                        <a:t>. Usted se muda fuera del área de servicio de Medicare SELECT.</a:t>
                      </a:r>
                    </a:p>
                    <a:p>
                      <a:r>
                        <a:rPr lang="es-ES" sz="950" b="0" dirty="0" smtClean="0"/>
                        <a:t>Llame al asegurador de Medicare SELECT para obtener más información acerca de sus opciones.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s-ES" sz="950" b="0" dirty="0" smtClean="0"/>
                        <a:t>Los planes Medigap A, B, C, F, K o L que vende cualquier compañía de seguros en el estado donde vive o en el estado al que se mudará.</a:t>
                      </a:r>
                      <a:endParaRPr lang="en-US" sz="95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s-ES" sz="950" b="0" dirty="0" smtClean="0"/>
                        <a:t>Tan temprano como 60 días calendario antes de la fecha en que terminará su cobertura Medicare Select, pero no más tarde de 63 días calendario después de que termine su cobertura Medicare SELECT.</a:t>
                      </a:r>
                      <a:endParaRPr lang="en-US" sz="95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bl>
          </a:graphicData>
        </a:graphic>
      </p:graphicFrame>
      <p:sp>
        <p:nvSpPr>
          <p:cNvPr id="2" name="Date Placeholder 1"/>
          <p:cNvSpPr>
            <a:spLocks noGrp="1"/>
          </p:cNvSpPr>
          <p:nvPr>
            <p:ph type="dt" sz="half" idx="10"/>
          </p:nvPr>
        </p:nvSpPr>
        <p:spPr/>
        <p:txBody>
          <a:bodyPr/>
          <a:lstStyle/>
          <a:p>
            <a:r>
              <a:rPr lang="en-US" smtClean="0"/>
              <a:t>septiembre de 2017</a:t>
            </a:r>
            <a:endParaRPr lang="en-US" dirty="0"/>
          </a:p>
        </p:txBody>
      </p:sp>
      <p:sp>
        <p:nvSpPr>
          <p:cNvPr id="5" name="Footer Placeholder 4"/>
          <p:cNvSpPr>
            <a:spLocks noGrp="1"/>
          </p:cNvSpPr>
          <p:nvPr>
            <p:ph type="ftr" sz="quarter" idx="11"/>
          </p:nvPr>
        </p:nvSpPr>
        <p:spPr/>
        <p:txBody>
          <a:bodyPr/>
          <a:lstStyle/>
          <a:p>
            <a:r>
              <a:rPr lang="es-ES" smtClean="0"/>
              <a:t>Pólizas del Asegurador Suplementario de Medicare (Medigap)</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47</a:t>
            </a:fld>
            <a:endParaRPr lang="en-US" dirty="0"/>
          </a:p>
        </p:txBody>
      </p:sp>
    </p:spTree>
    <p:extLst>
      <p:ext uri="{BB962C8B-B14F-4D97-AF65-F5344CB8AC3E}">
        <p14:creationId xmlns:p14="http://schemas.microsoft.com/office/powerpoint/2010/main" val="416942430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US" dirty="0" smtClean="0"/>
              <a:t>Apéndice (continuación)</a:t>
            </a:r>
            <a:endParaRPr lang="es-US" dirty="0"/>
          </a:p>
        </p:txBody>
      </p:sp>
      <p:sp>
        <p:nvSpPr>
          <p:cNvPr id="2" name="Rectangle 1"/>
          <p:cNvSpPr/>
          <p:nvPr/>
        </p:nvSpPr>
        <p:spPr>
          <a:xfrm>
            <a:off x="179473" y="1339099"/>
            <a:ext cx="2736005" cy="5170646"/>
          </a:xfrm>
          <a:prstGeom prst="rect">
            <a:avLst/>
          </a:prstGeom>
        </p:spPr>
        <p:txBody>
          <a:bodyPr wrap="square">
            <a:spAutoFit/>
          </a:bodyPr>
          <a:lstStyle/>
          <a:p>
            <a:r>
              <a:rPr lang="es-US" sz="2200" b="1" dirty="0">
                <a:latin typeface="Calibri" panose="020F0502020204030204" pitchFamily="34" charset="0"/>
              </a:rPr>
              <a:t>Este cuadro describe las situaciones, según la ley federal, que le brindan el derecho de comprar </a:t>
            </a:r>
            <a:r>
              <a:rPr sz="2200" dirty="0"/>
              <a:t/>
            </a:r>
            <a:br>
              <a:rPr sz="2200" dirty="0"/>
            </a:br>
            <a:r>
              <a:rPr lang="es-US" sz="2200" b="1" dirty="0">
                <a:latin typeface="Calibri" panose="020F0502020204030204" pitchFamily="34" charset="0"/>
              </a:rPr>
              <a:t>una póliza, el tipo de póliza que puede comprar, y cuándo puede o debe solicitarla. Los estados pueden brindar derechos adicionales de emisión garantizada de Medigap.</a:t>
            </a:r>
            <a:endParaRPr lang="es-US" sz="2200" dirty="0"/>
          </a:p>
        </p:txBody>
      </p:sp>
      <p:graphicFrame>
        <p:nvGraphicFramePr>
          <p:cNvPr id="8" name="Table 7" descr="Este cuadro describe las situaciones, bajo la ley federal, que le otorgan un derecho de comprar una póliza, el tipo de póliza que puede comprar y cuándo puede o debe solicitarla. Los estados pueden brindar derechos de emisión garantizada de Medigap adicionales.&#10;" title="Cuadro de la Publicación de Medigap que muestra cuándo una persona tiene derechos de emisión garantizada "/>
          <p:cNvGraphicFramePr>
            <a:graphicFrameLocks noGrp="1"/>
          </p:cNvGraphicFramePr>
          <p:nvPr>
            <p:extLst>
              <p:ext uri="{D42A27DB-BD31-4B8C-83A1-F6EECF244321}">
                <p14:modId xmlns:p14="http://schemas.microsoft.com/office/powerpoint/2010/main" val="1314971760"/>
              </p:ext>
            </p:extLst>
          </p:nvPr>
        </p:nvGraphicFramePr>
        <p:xfrm>
          <a:off x="2915477" y="1127368"/>
          <a:ext cx="6125820" cy="5121103"/>
        </p:xfrm>
        <a:graphic>
          <a:graphicData uri="http://schemas.openxmlformats.org/drawingml/2006/table">
            <a:tbl>
              <a:tblPr firstRow="1" bandRow="1">
                <a:tableStyleId>{69012ECD-51FC-41F1-AA8D-1B2483CD663E}</a:tableStyleId>
              </a:tblPr>
              <a:tblGrid>
                <a:gridCol w="2041940"/>
                <a:gridCol w="2041940"/>
                <a:gridCol w="2041940"/>
              </a:tblGrid>
              <a:tr h="537801">
                <a:tc>
                  <a:txBody>
                    <a:bodyPr/>
                    <a:lstStyle/>
                    <a:p>
                      <a:r>
                        <a:rPr lang="es-US" sz="1000" b="1" kern="1200" dirty="0" smtClean="0">
                          <a:solidFill>
                            <a:schemeClr val="bg1"/>
                          </a:solidFill>
                          <a:effectLst/>
                          <a:latin typeface="+mn-lt"/>
                          <a:ea typeface="+mn-ea"/>
                          <a:cs typeface="+mn-cs"/>
                        </a:rPr>
                        <a:t>Usted tiene un derecho de emisión garantizada, si...</a:t>
                      </a:r>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US" sz="1000" b="1" kern="1200" dirty="0" smtClean="0">
                          <a:solidFill>
                            <a:schemeClr val="bg1"/>
                          </a:solidFill>
                          <a:effectLst/>
                          <a:latin typeface="+mn-lt"/>
                          <a:ea typeface="+mn-ea"/>
                          <a:cs typeface="+mn-cs"/>
                        </a:rPr>
                        <a:t>Tiene derecho a adquirir...</a:t>
                      </a:r>
                      <a:endParaRPr lang="en-US" sz="1000" b="1" kern="1200" dirty="0" smtClean="0">
                        <a:solidFill>
                          <a:schemeClr val="bg1"/>
                        </a:solidFill>
                        <a:effectLst/>
                        <a:latin typeface="+mn-lt"/>
                        <a:ea typeface="+mn-ea"/>
                        <a:cs typeface="+mn-cs"/>
                      </a:endParaRPr>
                    </a:p>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r>
                        <a:rPr lang="es-ES" sz="1000" dirty="0" smtClean="0"/>
                        <a:t>Usted puede/debe solicitar una póliza Medigap</a:t>
                      </a:r>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r>
              <a:tr h="1384497">
                <a:tc>
                  <a:txBody>
                    <a:bodyPr/>
                    <a:lstStyle/>
                    <a:p>
                      <a:r>
                        <a:rPr lang="es-ES" sz="950" b="0" i="0" u="none" strike="noStrike" baseline="0" dirty="0" smtClean="0">
                          <a:latin typeface="+mj-lt"/>
                          <a:ea typeface="SimSun" panose="02010600030101010101" pitchFamily="2" charset="-122"/>
                        </a:rPr>
                        <a:t>Usted está en un</a:t>
                      </a:r>
                      <a:r>
                        <a:rPr lang="es-ES" sz="950" b="0" i="0" u="none" strike="noStrike" baseline="0" dirty="0" smtClean="0">
                          <a:solidFill>
                            <a:srgbClr val="3F6C8C"/>
                          </a:solidFill>
                          <a:latin typeface="+mj-lt"/>
                          <a:ea typeface="SimSun" panose="02010600030101010101" pitchFamily="2" charset="-122"/>
                        </a:rPr>
                        <a:t> Plan Medicare Advantage (como HMO o PPO) </a:t>
                      </a:r>
                      <a:r>
                        <a:rPr lang="es-ES" sz="950" b="0" i="0" u="none" strike="noStrike" baseline="0" dirty="0" smtClean="0">
                          <a:solidFill>
                            <a:schemeClr val="tx1"/>
                          </a:solidFill>
                          <a:latin typeface="+mj-lt"/>
                          <a:ea typeface="SimSun" panose="02010600030101010101" pitchFamily="2" charset="-122"/>
                        </a:rPr>
                        <a:t>y su plan abandona Medicare o deja de brindar atención médica en su área o usted se muda fuera del área de servicio del plan.</a:t>
                      </a:r>
                      <a:endParaRPr lang="en-US" sz="950" b="0" dirty="0">
                        <a:solidFill>
                          <a:schemeClr val="tx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eaLnBrk="0" fontAlgn="base" hangingPunct="0"/>
                      <a:r>
                        <a:rPr lang="es-US" sz="950" b="0" kern="1200" dirty="0" smtClean="0">
                          <a:solidFill>
                            <a:schemeClr val="tx1"/>
                          </a:solidFill>
                          <a:effectLst/>
                          <a:latin typeface="+mn-lt"/>
                          <a:ea typeface="+mn-ea"/>
                          <a:cs typeface="+mn-cs"/>
                        </a:rPr>
                        <a:t>Los planes Medigap A, B, C, F, K o L que vende cualquier compañía de seguros en el estado donde vive.</a:t>
                      </a:r>
                    </a:p>
                    <a:p>
                      <a:pPr eaLnBrk="0" fontAlgn="base" hangingPunct="0"/>
                      <a:endParaRPr lang="en-US" sz="950" b="0" kern="1200" dirty="0" smtClean="0">
                        <a:solidFill>
                          <a:schemeClr val="tx1"/>
                        </a:solidFill>
                        <a:effectLst/>
                        <a:latin typeface="+mn-lt"/>
                        <a:ea typeface="+mn-ea"/>
                        <a:cs typeface="+mn-cs"/>
                      </a:endParaRPr>
                    </a:p>
                    <a:p>
                      <a:r>
                        <a:rPr lang="es-US" sz="950" b="0" kern="1200" dirty="0" smtClean="0">
                          <a:solidFill>
                            <a:schemeClr val="tx1"/>
                          </a:solidFill>
                          <a:effectLst/>
                          <a:latin typeface="+mn-lt"/>
                          <a:ea typeface="+mn-ea"/>
                          <a:cs typeface="+mn-cs"/>
                        </a:rPr>
                        <a:t>S</a:t>
                      </a:r>
                      <a:r>
                        <a:rPr lang="es-ES_tradnl" sz="950" dirty="0" smtClean="0"/>
                        <a:t>ó</a:t>
                      </a:r>
                      <a:r>
                        <a:rPr lang="es-US" sz="950" b="0" kern="1200" dirty="0" smtClean="0">
                          <a:solidFill>
                            <a:schemeClr val="tx1"/>
                          </a:solidFill>
                          <a:effectLst/>
                          <a:latin typeface="+mn-lt"/>
                          <a:ea typeface="+mn-ea"/>
                          <a:cs typeface="+mn-cs"/>
                        </a:rPr>
                        <a:t>lo tiene este derecho, si se cambia al Plan Medicare Original en lugar de asociarse a otro Plan Medicare Advantage.</a:t>
                      </a:r>
                      <a:endParaRPr lang="en-US" sz="95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s-US" sz="950" b="0" kern="1200" dirty="0" smtClean="0">
                          <a:solidFill>
                            <a:schemeClr val="tx1"/>
                          </a:solidFill>
                          <a:effectLst/>
                          <a:latin typeface="+mn-lt"/>
                          <a:ea typeface="+mn-ea"/>
                          <a:cs typeface="+mn-cs"/>
                        </a:rPr>
                        <a:t>Tan temprano como 60 días calendario antes de la fecha en que terminará su atención médica, pero no más tarde de 63 días calendario después de que termine su cobertura de atención médica. La cobertura Medigap no puede comenzar hasta que haya terminado la cobertura de su Plan Medicare Advantage.</a:t>
                      </a:r>
                      <a:endParaRPr lang="en-US" sz="95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1663041">
                <a:tc>
                  <a:txBody>
                    <a:bodyPr/>
                    <a:lstStyle/>
                    <a:p>
                      <a:r>
                        <a:rPr lang="es-ES" sz="950" b="0" dirty="0" smtClean="0">
                          <a:solidFill>
                            <a:schemeClr val="tx1"/>
                          </a:solidFill>
                        </a:rPr>
                        <a:t>Usted tiene Medicare Original y un plan de salud grupal del empleador (incluida la cobertura para trabajadores retirados o cobertura de COBRA) o cobertura del sindicato que paga después del pago de Medicare y ese plan termina. </a:t>
                      </a:r>
                    </a:p>
                    <a:p>
                      <a:endParaRPr lang="es-ES" sz="950" b="0" dirty="0" smtClean="0">
                        <a:solidFill>
                          <a:schemeClr val="tx1"/>
                        </a:solidFill>
                      </a:endParaRPr>
                    </a:p>
                    <a:p>
                      <a:r>
                        <a:rPr lang="es-ES" sz="950" b="1" dirty="0" smtClean="0">
                          <a:solidFill>
                            <a:schemeClr val="tx1"/>
                          </a:solidFill>
                        </a:rPr>
                        <a:t>Nota</a:t>
                      </a:r>
                      <a:r>
                        <a:rPr lang="es-ES" sz="950" b="0" dirty="0" smtClean="0">
                          <a:solidFill>
                            <a:schemeClr val="tx1"/>
                          </a:solidFill>
                        </a:rPr>
                        <a:t>: En esta situación, usted podría tener derechos adicionales según la ley estatal.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s-ES" sz="950" b="0" dirty="0" smtClean="0">
                          <a:solidFill>
                            <a:schemeClr val="tx1">
                              <a:lumMod val="95000"/>
                              <a:lumOff val="5000"/>
                            </a:schemeClr>
                          </a:solidFill>
                        </a:rPr>
                        <a:t>Los planes Medigap A, B, C, F, K o L que vende cualquier compañía de seguros en el estado donde vive. </a:t>
                      </a:r>
                    </a:p>
                    <a:p>
                      <a:endParaRPr lang="es-ES" sz="950" b="0" dirty="0" smtClean="0">
                        <a:solidFill>
                          <a:schemeClr val="tx1">
                            <a:lumMod val="95000"/>
                            <a:lumOff val="5000"/>
                          </a:schemeClr>
                        </a:solidFill>
                      </a:endParaRPr>
                    </a:p>
                    <a:p>
                      <a:r>
                        <a:rPr lang="es-ES" sz="950" b="0" dirty="0" smtClean="0">
                          <a:solidFill>
                            <a:schemeClr val="tx1">
                              <a:lumMod val="95000"/>
                              <a:lumOff val="5000"/>
                            </a:schemeClr>
                          </a:solidFill>
                        </a:rPr>
                        <a:t>Si tiene cobertura COBRA, puede comprar una póliza de Medigap de inmediato o esperar hasta que la cobertura COBRA termine.</a:t>
                      </a:r>
                    </a:p>
                    <a:p>
                      <a:endParaRPr lang="en-US" sz="95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eaLnBrk="0" fontAlgn="base" hangingPunct="0"/>
                      <a:r>
                        <a:rPr lang="es-US" sz="950" b="0" kern="1200" dirty="0" smtClean="0">
                          <a:solidFill>
                            <a:schemeClr val="tx1"/>
                          </a:solidFill>
                          <a:effectLst/>
                          <a:latin typeface="+mn-lt"/>
                          <a:ea typeface="+mn-ea"/>
                          <a:cs typeface="+mn-cs"/>
                        </a:rPr>
                        <a:t>No más tarde de 63 días calendario después de la última de estas 3 fechas:</a:t>
                      </a:r>
                      <a:endParaRPr lang="en-US" sz="950" b="0" kern="1200" dirty="0" smtClean="0">
                        <a:solidFill>
                          <a:schemeClr val="tx1"/>
                        </a:solidFill>
                        <a:effectLst/>
                        <a:latin typeface="+mn-lt"/>
                        <a:ea typeface="+mn-ea"/>
                        <a:cs typeface="+mn-cs"/>
                      </a:endParaRPr>
                    </a:p>
                    <a:p>
                      <a:pPr marL="228600" lvl="0" indent="-228600" eaLnBrk="0" fontAlgn="base" hangingPunct="0">
                        <a:buFont typeface="+mj-lt"/>
                        <a:buAutoNum type="arabicPeriod"/>
                      </a:pPr>
                      <a:r>
                        <a:rPr lang="es-US" sz="950" b="0" kern="1200" dirty="0" smtClean="0">
                          <a:solidFill>
                            <a:schemeClr val="tx1"/>
                          </a:solidFill>
                          <a:effectLst/>
                          <a:latin typeface="+mn-lt"/>
                          <a:ea typeface="+mn-ea"/>
                          <a:cs typeface="+mn-cs"/>
                        </a:rPr>
                        <a:t>Fecha en que termina la cobertura</a:t>
                      </a:r>
                      <a:endParaRPr lang="en-US" sz="950" b="0" kern="1200" dirty="0" smtClean="0">
                        <a:solidFill>
                          <a:schemeClr val="tx1"/>
                        </a:solidFill>
                        <a:effectLst/>
                        <a:latin typeface="+mn-lt"/>
                        <a:ea typeface="+mn-ea"/>
                        <a:cs typeface="+mn-cs"/>
                      </a:endParaRPr>
                    </a:p>
                    <a:p>
                      <a:pPr marL="228600" lvl="0" indent="-228600" eaLnBrk="0" fontAlgn="base" hangingPunct="0">
                        <a:buFont typeface="+mj-lt"/>
                        <a:buAutoNum type="arabicPeriod"/>
                      </a:pPr>
                      <a:r>
                        <a:rPr lang="es-US" sz="950" b="0" kern="1200" dirty="0" smtClean="0">
                          <a:solidFill>
                            <a:schemeClr val="tx1"/>
                          </a:solidFill>
                          <a:effectLst/>
                          <a:latin typeface="+mn-lt"/>
                          <a:ea typeface="+mn-ea"/>
                          <a:cs typeface="+mn-cs"/>
                        </a:rPr>
                        <a:t>Fecha del aviso que recibe y que indica que su cobertura está terminando (si es que recibe uno)</a:t>
                      </a:r>
                      <a:endParaRPr lang="en-US" sz="950" b="0" kern="1200" dirty="0" smtClean="0">
                        <a:solidFill>
                          <a:schemeClr val="tx1"/>
                        </a:solidFill>
                        <a:effectLst/>
                        <a:latin typeface="+mn-lt"/>
                        <a:ea typeface="+mn-ea"/>
                        <a:cs typeface="+mn-cs"/>
                      </a:endParaRPr>
                    </a:p>
                    <a:p>
                      <a:pPr marL="228600" indent="-228600">
                        <a:buFont typeface="+mj-lt"/>
                        <a:buAutoNum type="arabicPeriod"/>
                      </a:pPr>
                      <a:r>
                        <a:rPr lang="es-US" sz="950" b="0" kern="1200" dirty="0" smtClean="0">
                          <a:solidFill>
                            <a:schemeClr val="tx1"/>
                          </a:solidFill>
                          <a:effectLst/>
                          <a:latin typeface="+mn-lt"/>
                          <a:ea typeface="+mn-ea"/>
                          <a:cs typeface="+mn-cs"/>
                        </a:rPr>
                        <a:t>Fecha que figura en el rechazo de una reclamación, si esta es la única manera en la que descubre que su cobertura terminó</a:t>
                      </a:r>
                      <a:endParaRPr lang="en-US" sz="95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1215262">
                <a:tc>
                  <a:txBody>
                    <a:bodyPr/>
                    <a:lstStyle/>
                    <a:p>
                      <a:r>
                        <a:rPr lang="es-ES" sz="950" b="0" dirty="0" smtClean="0"/>
                        <a:t>Usted tiene Medicare Original y una póliza </a:t>
                      </a:r>
                      <a:r>
                        <a:rPr lang="es-ES" sz="950" b="0" i="0" u="none" strike="noStrike" kern="1200" baseline="0" dirty="0" smtClean="0">
                          <a:solidFill>
                            <a:srgbClr val="3F6C8C"/>
                          </a:solidFill>
                          <a:latin typeface="+mj-lt"/>
                          <a:ea typeface="SimSun" panose="02010600030101010101" pitchFamily="2" charset="-122"/>
                          <a:cs typeface="+mn-cs"/>
                        </a:rPr>
                        <a:t>Medicare SELECT</a:t>
                      </a:r>
                      <a:r>
                        <a:rPr lang="es-ES" sz="950" b="0" dirty="0" smtClean="0"/>
                        <a:t>. Usted se muda fuera del área de servicio de Medicare SELECT.</a:t>
                      </a:r>
                    </a:p>
                    <a:p>
                      <a:r>
                        <a:rPr lang="es-ES" sz="950" b="0" dirty="0" smtClean="0"/>
                        <a:t>Llame al asegurador de Medicare SELECT para obtener más información acerca de sus opciones.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s-ES" sz="950" b="0" dirty="0" smtClean="0"/>
                        <a:t>Los planes Medigap A, B, C, F, K o L que vende cualquier compañía de seguros en el estado donde vive o en el estado al que se mudará.</a:t>
                      </a:r>
                      <a:endParaRPr lang="en-US" sz="95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r>
                        <a:rPr lang="es-ES" sz="950" b="0" dirty="0" smtClean="0"/>
                        <a:t>Tan temprano como 60 días calendario antes de la fecha en que terminará su cobertura Medicare Select, pero no más tarde de 63 días calendario después de que termine su cobertura Medicare SELECT.</a:t>
                      </a:r>
                      <a:endParaRPr lang="en-US" sz="95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bl>
          </a:graphicData>
        </a:graphic>
      </p:graphicFrame>
      <p:sp>
        <p:nvSpPr>
          <p:cNvPr id="3" name="Date Placeholder 2"/>
          <p:cNvSpPr>
            <a:spLocks noGrp="1"/>
          </p:cNvSpPr>
          <p:nvPr>
            <p:ph type="dt" sz="half" idx="10"/>
          </p:nvPr>
        </p:nvSpPr>
        <p:spPr/>
        <p:txBody>
          <a:bodyPr/>
          <a:lstStyle/>
          <a:p>
            <a:r>
              <a:rPr lang="en-US" smtClean="0"/>
              <a:t>septiembre de 2017</a:t>
            </a:r>
            <a:endParaRPr lang="en-US" dirty="0"/>
          </a:p>
        </p:txBody>
      </p:sp>
      <p:sp>
        <p:nvSpPr>
          <p:cNvPr id="5" name="Footer Placeholder 4"/>
          <p:cNvSpPr>
            <a:spLocks noGrp="1"/>
          </p:cNvSpPr>
          <p:nvPr>
            <p:ph type="ftr" sz="quarter" idx="11"/>
          </p:nvPr>
        </p:nvSpPr>
        <p:spPr/>
        <p:txBody>
          <a:bodyPr/>
          <a:lstStyle/>
          <a:p>
            <a:r>
              <a:rPr lang="es-ES" smtClean="0"/>
              <a:t>Pólizas del Asegurador Suplementario de Medicare (Medigap)</a:t>
            </a:r>
            <a:endParaRPr lang="en-US" dirty="0"/>
          </a:p>
        </p:txBody>
      </p:sp>
      <p:sp>
        <p:nvSpPr>
          <p:cNvPr id="10" name="Slide Number Placeholder 9"/>
          <p:cNvSpPr>
            <a:spLocks noGrp="1"/>
          </p:cNvSpPr>
          <p:nvPr>
            <p:ph type="sldNum" sz="quarter" idx="12"/>
          </p:nvPr>
        </p:nvSpPr>
        <p:spPr/>
        <p:txBody>
          <a:bodyPr/>
          <a:lstStyle/>
          <a:p>
            <a:fld id="{D60A6685-DBF6-4C41-A0CC-AA9EA7A85A20}" type="slidenum">
              <a:rPr lang="en-US" smtClean="0"/>
              <a:t>48</a:t>
            </a:fld>
            <a:endParaRPr lang="en-US" dirty="0"/>
          </a:p>
        </p:txBody>
      </p:sp>
    </p:spTree>
    <p:extLst>
      <p:ext uri="{BB962C8B-B14F-4D97-AF65-F5344CB8AC3E}">
        <p14:creationId xmlns:p14="http://schemas.microsoft.com/office/powerpoint/2010/main" val="276819301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smtClean="0"/>
              <a:t>Siglas</a:t>
            </a:r>
            <a:endParaRPr lang="es-US" dirty="0"/>
          </a:p>
        </p:txBody>
      </p:sp>
      <p:sp>
        <p:nvSpPr>
          <p:cNvPr id="3" name="Content Placeholder 2"/>
          <p:cNvSpPr>
            <a:spLocks noGrp="1"/>
          </p:cNvSpPr>
          <p:nvPr>
            <p:ph idx="1"/>
          </p:nvPr>
        </p:nvSpPr>
        <p:spPr>
          <a:xfrm>
            <a:off x="468086" y="1215025"/>
            <a:ext cx="8207828" cy="4961938"/>
          </a:xfrm>
        </p:spPr>
        <p:txBody>
          <a:bodyPr numCol="2"/>
          <a:lstStyle/>
          <a:p>
            <a:pPr marL="265113" indent="-265113"/>
            <a:r>
              <a:rPr lang="es-US" sz="2000" b="1" dirty="0"/>
              <a:t>CHIP</a:t>
            </a:r>
            <a:r>
              <a:rPr lang="es-US" sz="2000" dirty="0"/>
              <a:t> Programa de Seguro Médico para Niños </a:t>
            </a:r>
          </a:p>
          <a:p>
            <a:pPr marL="265113" indent="-265113"/>
            <a:r>
              <a:rPr lang="es-US" sz="2000" b="1" dirty="0" smtClean="0"/>
              <a:t>COBRA</a:t>
            </a:r>
            <a:r>
              <a:rPr lang="es-US" dirty="0" smtClean="0"/>
              <a:t> </a:t>
            </a:r>
            <a:r>
              <a:rPr lang="es-US" sz="2000" dirty="0"/>
              <a:t>Ley Ómnibus Consolidada de Reconciliación Presupuestaria</a:t>
            </a:r>
          </a:p>
          <a:p>
            <a:pPr marL="265113" indent="-265113"/>
            <a:r>
              <a:rPr lang="es-US" sz="2000" b="1" dirty="0" smtClean="0"/>
              <a:t>CMS</a:t>
            </a:r>
            <a:r>
              <a:rPr lang="es-US" dirty="0" smtClean="0"/>
              <a:t> </a:t>
            </a:r>
            <a:r>
              <a:rPr lang="es-US" sz="2000" dirty="0"/>
              <a:t>Centros de Servicios de Medicare y Medicaid </a:t>
            </a:r>
          </a:p>
          <a:p>
            <a:pPr marL="265113" indent="-265113"/>
            <a:r>
              <a:rPr lang="es-US" sz="2000" b="1" dirty="0"/>
              <a:t>EGHP</a:t>
            </a:r>
            <a:r>
              <a:rPr lang="es-US" sz="2000" dirty="0"/>
              <a:t> Plan de Salud Grupal de Empleadores </a:t>
            </a:r>
          </a:p>
          <a:p>
            <a:pPr marL="265113" indent="-265113"/>
            <a:r>
              <a:rPr lang="es-US" sz="2000" b="1" dirty="0"/>
              <a:t>ESRD</a:t>
            </a:r>
            <a:r>
              <a:rPr lang="es-US" sz="2000" dirty="0"/>
              <a:t> Enfermedad Renal en Etapa Final </a:t>
            </a:r>
          </a:p>
          <a:p>
            <a:pPr marL="265113" indent="-265113"/>
            <a:r>
              <a:rPr lang="es-US" sz="2000" b="1" dirty="0"/>
              <a:t>HMO</a:t>
            </a:r>
            <a:r>
              <a:rPr lang="es-US" sz="2000" dirty="0"/>
              <a:t> Organización para el Mantenimiento de la Salud </a:t>
            </a:r>
          </a:p>
          <a:p>
            <a:pPr marL="265113" indent="-265113"/>
            <a:r>
              <a:rPr lang="es-US" sz="2000" b="1" dirty="0"/>
              <a:t>MA</a:t>
            </a:r>
            <a:r>
              <a:rPr lang="es-US" sz="2000" dirty="0"/>
              <a:t> Medicare Advantage </a:t>
            </a:r>
            <a:endParaRPr lang="es-US" sz="2000" dirty="0" smtClean="0"/>
          </a:p>
          <a:p>
            <a:pPr marL="265113" indent="-265113"/>
            <a:r>
              <a:rPr lang="es-US" sz="2000" b="1" dirty="0" smtClean="0"/>
              <a:t>MA-PD</a:t>
            </a:r>
            <a:r>
              <a:rPr lang="es-US" sz="2000" dirty="0" smtClean="0"/>
              <a:t> Recetas Médicas de Medicare Advantage</a:t>
            </a:r>
            <a:endParaRPr lang="es-US" sz="2000" dirty="0"/>
          </a:p>
          <a:p>
            <a:pPr marL="265113" indent="-265113"/>
            <a:r>
              <a:rPr lang="es-US" sz="2000" b="1" dirty="0"/>
              <a:t>NTP</a:t>
            </a:r>
            <a:r>
              <a:rPr lang="es-US" sz="2000" dirty="0"/>
              <a:t> Programa de Capacitación Nacional </a:t>
            </a:r>
          </a:p>
          <a:p>
            <a:pPr marL="265113" indent="-265113"/>
            <a:r>
              <a:rPr lang="es-US" sz="2000" b="1" dirty="0" smtClean="0"/>
              <a:t>OEP</a:t>
            </a:r>
            <a:r>
              <a:rPr lang="es-US" dirty="0" smtClean="0"/>
              <a:t> </a:t>
            </a:r>
            <a:r>
              <a:rPr lang="es-US" sz="2000" dirty="0"/>
              <a:t>Período de Inscripción Abierta </a:t>
            </a:r>
            <a:endParaRPr lang="es-US" sz="2000" dirty="0" smtClean="0"/>
          </a:p>
          <a:p>
            <a:pPr marL="285750" indent="-285750"/>
            <a:r>
              <a:rPr lang="es-US" sz="2000" b="1" dirty="0"/>
              <a:t>PDP</a:t>
            </a:r>
            <a:r>
              <a:rPr lang="es-US" sz="2000" dirty="0"/>
              <a:t> Plan para Recetas Médicas </a:t>
            </a:r>
          </a:p>
          <a:p>
            <a:pPr marL="285750" indent="-285750"/>
            <a:r>
              <a:rPr lang="es-US" sz="2000" b="1" dirty="0"/>
              <a:t>PPO</a:t>
            </a:r>
            <a:r>
              <a:rPr lang="es-US" sz="2000" dirty="0"/>
              <a:t> Organización de Proveedor Preferido </a:t>
            </a:r>
          </a:p>
          <a:p>
            <a:pPr marL="285750" indent="-285750"/>
            <a:r>
              <a:rPr lang="es-US" sz="2000" b="1" dirty="0"/>
              <a:t>SSA</a:t>
            </a:r>
            <a:r>
              <a:rPr lang="es-US" sz="2000" dirty="0"/>
              <a:t> Administración del Seguro Social</a:t>
            </a:r>
          </a:p>
          <a:p>
            <a:pPr marL="285750" indent="-285750"/>
            <a:r>
              <a:rPr lang="es-US" sz="2000" b="1" dirty="0"/>
              <a:t>SHIP</a:t>
            </a:r>
            <a:r>
              <a:rPr lang="es-US" sz="2000" dirty="0"/>
              <a:t> Programa Estatal de Asistencia sobre Seguros de Salud </a:t>
            </a:r>
          </a:p>
          <a:p>
            <a:pPr marL="285750" indent="-285750"/>
            <a:r>
              <a:rPr lang="es-US" sz="2000" b="1" dirty="0"/>
              <a:t>TTY</a:t>
            </a:r>
            <a:r>
              <a:rPr lang="es-US" sz="2000" dirty="0"/>
              <a:t> Teléfono de texto/teletipo </a:t>
            </a:r>
          </a:p>
          <a:p>
            <a:pPr marL="0" indent="0">
              <a:buNone/>
            </a:pPr>
            <a:endParaRPr lang="es-US" sz="2000" dirty="0"/>
          </a:p>
        </p:txBody>
      </p:sp>
      <p:sp>
        <p:nvSpPr>
          <p:cNvPr id="4" name="Date Placeholder 3"/>
          <p:cNvSpPr>
            <a:spLocks noGrp="1"/>
          </p:cNvSpPr>
          <p:nvPr>
            <p:ph type="dt" sz="half" idx="10"/>
          </p:nvPr>
        </p:nvSpPr>
        <p:spPr/>
        <p:txBody>
          <a:bodyPr/>
          <a:lstStyle/>
          <a:p>
            <a:r>
              <a:rPr lang="en-US" smtClean="0"/>
              <a:t>septiembre de 2017</a:t>
            </a:r>
            <a:endParaRPr lang="en-US" dirty="0"/>
          </a:p>
        </p:txBody>
      </p:sp>
      <p:sp>
        <p:nvSpPr>
          <p:cNvPr id="7" name="Footer Placeholder 6"/>
          <p:cNvSpPr>
            <a:spLocks noGrp="1"/>
          </p:cNvSpPr>
          <p:nvPr>
            <p:ph type="ftr" sz="quarter" idx="11"/>
          </p:nvPr>
        </p:nvSpPr>
        <p:spPr/>
        <p:txBody>
          <a:bodyPr/>
          <a:lstStyle/>
          <a:p>
            <a:r>
              <a:rPr lang="es-ES" smtClean="0"/>
              <a:t>Pólizas del Asegurador Suplementario de Medicare (Medigap)</a:t>
            </a:r>
            <a:endParaRPr lang="en-US" dirty="0"/>
          </a:p>
        </p:txBody>
      </p:sp>
      <p:sp>
        <p:nvSpPr>
          <p:cNvPr id="8" name="Slide Number Placeholder 7"/>
          <p:cNvSpPr>
            <a:spLocks noGrp="1"/>
          </p:cNvSpPr>
          <p:nvPr>
            <p:ph type="sldNum" sz="quarter" idx="12"/>
          </p:nvPr>
        </p:nvSpPr>
        <p:spPr/>
        <p:txBody>
          <a:bodyPr/>
          <a:lstStyle/>
          <a:p>
            <a:fld id="{D60A6685-DBF6-4C41-A0CC-AA9EA7A85A20}" type="slidenum">
              <a:rPr lang="en-US" smtClean="0"/>
              <a:t>49</a:t>
            </a:fld>
            <a:endParaRPr lang="en-US" dirty="0"/>
          </a:p>
        </p:txBody>
      </p:sp>
    </p:spTree>
    <p:extLst>
      <p:ext uri="{BB962C8B-B14F-4D97-AF65-F5344CB8AC3E}">
        <p14:creationId xmlns:p14="http://schemas.microsoft.com/office/powerpoint/2010/main" val="3730033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26"/>
          <p:cNvSpPr>
            <a:spLocks noGrp="1"/>
          </p:cNvSpPr>
          <p:nvPr>
            <p:ph type="title"/>
          </p:nvPr>
        </p:nvSpPr>
        <p:spPr/>
        <p:txBody>
          <a:bodyPr/>
          <a:lstStyle/>
          <a:p>
            <a:r>
              <a:rPr lang="es-US" dirty="0" smtClean="0"/>
              <a:t>Sus Opciones de Cobertura Medicare</a:t>
            </a:r>
            <a:endParaRPr lang="es-US" dirty="0"/>
          </a:p>
        </p:txBody>
      </p:sp>
      <p:grpSp>
        <p:nvGrpSpPr>
          <p:cNvPr id="29" name="Group 28" title="Original Medicare Structure"/>
          <p:cNvGrpSpPr/>
          <p:nvPr/>
        </p:nvGrpSpPr>
        <p:grpSpPr>
          <a:xfrm>
            <a:off x="145693" y="1219201"/>
            <a:ext cx="4010847" cy="5121275"/>
            <a:chOff x="1724124" y="1219201"/>
            <a:chExt cx="4010847" cy="5121275"/>
          </a:xfrm>
        </p:grpSpPr>
        <p:grpSp>
          <p:nvGrpSpPr>
            <p:cNvPr id="31" name="Group 30" descr="Arrow indicating two choices"/>
            <p:cNvGrpSpPr/>
            <p:nvPr/>
          </p:nvGrpSpPr>
          <p:grpSpPr>
            <a:xfrm>
              <a:off x="2847968" y="2807419"/>
              <a:ext cx="1686319" cy="879029"/>
              <a:chOff x="3733801" y="1143000"/>
              <a:chExt cx="1686319" cy="894824"/>
            </a:xfrm>
          </p:grpSpPr>
          <p:cxnSp>
            <p:nvCxnSpPr>
              <p:cNvPr id="40" name="Straight Arrow Connector 39"/>
              <p:cNvCxnSpPr/>
              <p:nvPr/>
            </p:nvCxnSpPr>
            <p:spPr>
              <a:xfrm flipH="1">
                <a:off x="3733801" y="1580624"/>
                <a:ext cx="810272" cy="4572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4544073" y="1580624"/>
                <a:ext cx="876047" cy="4572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4544073" y="1143000"/>
                <a:ext cx="677" cy="437624"/>
              </a:xfrm>
              <a:prstGeom prst="line">
                <a:avLst/>
              </a:prstGeom>
              <a:ln w="50800"/>
            </p:spPr>
            <p:style>
              <a:lnRef idx="1">
                <a:schemeClr val="accent1"/>
              </a:lnRef>
              <a:fillRef idx="0">
                <a:schemeClr val="accent1"/>
              </a:fillRef>
              <a:effectRef idx="0">
                <a:schemeClr val="accent1"/>
              </a:effectRef>
              <a:fontRef idx="minor">
                <a:schemeClr val="tx1"/>
              </a:fontRef>
            </p:style>
          </p:cxnSp>
        </p:grpSp>
        <p:sp>
          <p:nvSpPr>
            <p:cNvPr id="32" name="TextBox 31"/>
            <p:cNvSpPr txBox="1"/>
            <p:nvPr/>
          </p:nvSpPr>
          <p:spPr>
            <a:xfrm>
              <a:off x="2267589" y="2422861"/>
              <a:ext cx="2781300" cy="461665"/>
            </a:xfrm>
            <a:prstGeom prst="rect">
              <a:avLst/>
            </a:prstGeom>
            <a:noFill/>
          </p:spPr>
          <p:txBody>
            <a:bodyPr wrap="square" rtlCol="0">
              <a:spAutoFit/>
            </a:bodyPr>
            <a:lstStyle/>
            <a:p>
              <a:r>
                <a:rPr lang="es-US" sz="2400" b="1" dirty="0">
                  <a:solidFill>
                    <a:prstClr val="black"/>
                  </a:solidFill>
                </a:rPr>
                <a:t>Medicare Original</a:t>
              </a:r>
            </a:p>
          </p:txBody>
        </p:sp>
        <p:sp>
          <p:nvSpPr>
            <p:cNvPr id="33" name="Rectangle 32" descr="Hospital Insurance" title="Part A"/>
            <p:cNvSpPr/>
            <p:nvPr/>
          </p:nvSpPr>
          <p:spPr>
            <a:xfrm>
              <a:off x="1724124" y="1219201"/>
              <a:ext cx="1333500" cy="1077483"/>
            </a:xfrm>
            <a:prstGeom prst="rect">
              <a:avLst/>
            </a:prstGeom>
            <a:solidFill>
              <a:schemeClr val="accent1">
                <a:lumMod val="40000"/>
                <a:lumOff val="60000"/>
              </a:schemeClr>
            </a:solidFill>
            <a:ln w="38100" cap="rn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S" sz="2000" b="1" dirty="0">
                  <a:solidFill>
                    <a:prstClr val="black"/>
                  </a:solidFill>
                </a:rPr>
                <a:t>Parte A</a:t>
              </a:r>
            </a:p>
            <a:p>
              <a:pPr algn="ctr"/>
              <a:r>
                <a:rPr lang="es-US" sz="2000" dirty="0">
                  <a:solidFill>
                    <a:prstClr val="black"/>
                  </a:solidFill>
                </a:rPr>
                <a:t>Seguro de Hospital</a:t>
              </a:r>
            </a:p>
          </p:txBody>
        </p:sp>
        <p:sp>
          <p:nvSpPr>
            <p:cNvPr id="34" name="Rectangle 33" descr="Medical Insurance" title="Part B"/>
            <p:cNvSpPr/>
            <p:nvPr/>
          </p:nvSpPr>
          <p:spPr>
            <a:xfrm>
              <a:off x="4055727" y="1260396"/>
              <a:ext cx="1297106" cy="1069545"/>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S" sz="2000" b="1" dirty="0">
                  <a:solidFill>
                    <a:prstClr val="black"/>
                  </a:solidFill>
                </a:rPr>
                <a:t>Parte B</a:t>
              </a:r>
            </a:p>
            <a:p>
              <a:pPr algn="ctr"/>
              <a:r>
                <a:rPr lang="es-US" sz="2000" dirty="0">
                  <a:solidFill>
                    <a:prstClr val="black"/>
                  </a:solidFill>
                </a:rPr>
                <a:t>Seguro Médico</a:t>
              </a:r>
            </a:p>
          </p:txBody>
        </p:sp>
        <p:sp>
          <p:nvSpPr>
            <p:cNvPr id="35" name="TextBox 34"/>
            <p:cNvSpPr txBox="1"/>
            <p:nvPr/>
          </p:nvSpPr>
          <p:spPr>
            <a:xfrm>
              <a:off x="1790703" y="3688559"/>
              <a:ext cx="3944268" cy="369332"/>
            </a:xfrm>
            <a:prstGeom prst="rect">
              <a:avLst/>
            </a:prstGeom>
            <a:noFill/>
          </p:spPr>
          <p:txBody>
            <a:bodyPr wrap="square" rtlCol="0">
              <a:spAutoFit/>
            </a:bodyPr>
            <a:lstStyle/>
            <a:p>
              <a:pPr algn="ctr"/>
              <a:r>
                <a:rPr lang="es-US" b="1" dirty="0">
                  <a:solidFill>
                    <a:prstClr val="black"/>
                  </a:solidFill>
                </a:rPr>
                <a:t>Puede agregar una o las dos opciones</a:t>
              </a:r>
            </a:p>
          </p:txBody>
        </p:sp>
        <p:sp>
          <p:nvSpPr>
            <p:cNvPr id="36" name="Rectangle 35" descr="Precription Drug Coverage" title="Part D"/>
            <p:cNvSpPr/>
            <p:nvPr/>
          </p:nvSpPr>
          <p:spPr>
            <a:xfrm>
              <a:off x="4099584" y="4191001"/>
              <a:ext cx="1635386" cy="2149475"/>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S" b="1" dirty="0">
                  <a:solidFill>
                    <a:prstClr val="black"/>
                  </a:solidFill>
                </a:rPr>
                <a:t>Parte D</a:t>
              </a:r>
            </a:p>
            <a:p>
              <a:pPr algn="ctr"/>
              <a:r>
                <a:rPr lang="es-US" dirty="0">
                  <a:solidFill>
                    <a:prstClr val="black"/>
                  </a:solidFill>
                </a:rPr>
                <a:t>Cobertura para Recetas Médicas.</a:t>
              </a:r>
            </a:p>
            <a:p>
              <a:pPr algn="ctr"/>
              <a:r>
                <a:rPr lang="es-US" b="1" dirty="0">
                  <a:solidFill>
                    <a:prstClr val="black"/>
                  </a:solidFill>
                </a:rPr>
                <a:t>Puede tener la Parte A o la </a:t>
              </a:r>
            </a:p>
            <a:p>
              <a:pPr algn="ctr"/>
              <a:r>
                <a:rPr lang="es-US" b="1" dirty="0">
                  <a:solidFill>
                    <a:prstClr val="black"/>
                  </a:solidFill>
                </a:rPr>
                <a:t>Parte B</a:t>
              </a:r>
            </a:p>
          </p:txBody>
        </p:sp>
        <p:sp>
          <p:nvSpPr>
            <p:cNvPr id="37" name="Rectangle 36" descr="Also known as Medigap policy" title="Medicare Supplement Insurance"/>
            <p:cNvSpPr/>
            <p:nvPr/>
          </p:nvSpPr>
          <p:spPr>
            <a:xfrm>
              <a:off x="1790702" y="4184077"/>
              <a:ext cx="1810668" cy="2156399"/>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S" dirty="0">
                  <a:solidFill>
                    <a:prstClr val="black"/>
                  </a:solidFill>
                </a:rPr>
                <a:t>Póliza del Seguro Suplementario de Medicare (</a:t>
              </a:r>
              <a:r>
                <a:rPr lang="es-US" b="1" dirty="0">
                  <a:solidFill>
                    <a:prstClr val="black"/>
                  </a:solidFill>
                </a:rPr>
                <a:t>Medigap</a:t>
              </a:r>
              <a:r>
                <a:rPr lang="es-US" dirty="0">
                  <a:solidFill>
                    <a:prstClr val="black"/>
                  </a:solidFill>
                </a:rPr>
                <a:t>).</a:t>
              </a:r>
            </a:p>
            <a:p>
              <a:pPr algn="ctr"/>
              <a:r>
                <a:rPr lang="es-US" b="1" dirty="0">
                  <a:solidFill>
                    <a:prstClr val="black"/>
                  </a:solidFill>
                </a:rPr>
                <a:t>Debe tener la Parte A y la Parte B</a:t>
              </a:r>
            </a:p>
          </p:txBody>
        </p:sp>
        <p:sp>
          <p:nvSpPr>
            <p:cNvPr id="38" name="TextBox 37"/>
            <p:cNvSpPr txBox="1"/>
            <p:nvPr/>
          </p:nvSpPr>
          <p:spPr>
            <a:xfrm>
              <a:off x="3083920" y="1295879"/>
              <a:ext cx="910237" cy="954107"/>
            </a:xfrm>
            <a:prstGeom prst="rect">
              <a:avLst/>
            </a:prstGeom>
            <a:noFill/>
          </p:spPr>
          <p:txBody>
            <a:bodyPr wrap="square" rtlCol="0">
              <a:spAutoFit/>
            </a:bodyPr>
            <a:lstStyle/>
            <a:p>
              <a:pPr algn="ctr"/>
              <a:r>
                <a:rPr lang="es-US" sz="2800" b="1" dirty="0">
                  <a:solidFill>
                    <a:prstClr val="black"/>
                  </a:solidFill>
                </a:rPr>
                <a:t>y/o</a:t>
              </a:r>
            </a:p>
          </p:txBody>
        </p:sp>
      </p:grpSp>
      <p:grpSp>
        <p:nvGrpSpPr>
          <p:cNvPr id="43" name="Group 42" descr="Arrow indicating two choices"/>
          <p:cNvGrpSpPr/>
          <p:nvPr/>
        </p:nvGrpSpPr>
        <p:grpSpPr>
          <a:xfrm>
            <a:off x="3746394" y="2160393"/>
            <a:ext cx="1686319" cy="457200"/>
            <a:chOff x="3733801" y="1580624"/>
            <a:chExt cx="1686319" cy="457200"/>
          </a:xfrm>
        </p:grpSpPr>
        <p:cxnSp>
          <p:nvCxnSpPr>
            <p:cNvPr id="44" name="Straight Arrow Connector 43"/>
            <p:cNvCxnSpPr/>
            <p:nvPr/>
          </p:nvCxnSpPr>
          <p:spPr>
            <a:xfrm flipH="1">
              <a:off x="3733801" y="1580624"/>
              <a:ext cx="810272" cy="4572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4544073" y="1580624"/>
              <a:ext cx="876047" cy="4572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grpSp>
      <p:grpSp>
        <p:nvGrpSpPr>
          <p:cNvPr id="46" name="Group 45" title="Medicare advantage structure"/>
          <p:cNvGrpSpPr/>
          <p:nvPr/>
        </p:nvGrpSpPr>
        <p:grpSpPr>
          <a:xfrm>
            <a:off x="4974769" y="1219201"/>
            <a:ext cx="4019992" cy="5105399"/>
            <a:chOff x="6553200" y="1219201"/>
            <a:chExt cx="4019992" cy="5105399"/>
          </a:xfrm>
        </p:grpSpPr>
        <p:sp>
          <p:nvSpPr>
            <p:cNvPr id="47" name="TextBox 46"/>
            <p:cNvSpPr txBox="1"/>
            <p:nvPr/>
          </p:nvSpPr>
          <p:spPr>
            <a:xfrm>
              <a:off x="7010400" y="2357736"/>
              <a:ext cx="3562792" cy="461665"/>
            </a:xfrm>
            <a:prstGeom prst="rect">
              <a:avLst/>
            </a:prstGeom>
            <a:noFill/>
          </p:spPr>
          <p:txBody>
            <a:bodyPr wrap="square" rtlCol="0">
              <a:spAutoFit/>
            </a:bodyPr>
            <a:lstStyle/>
            <a:p>
              <a:r>
                <a:rPr lang="es-US" sz="2400" b="1" dirty="0">
                  <a:solidFill>
                    <a:prstClr val="black"/>
                  </a:solidFill>
                </a:rPr>
                <a:t> Plan Medicare Advantage</a:t>
              </a:r>
            </a:p>
          </p:txBody>
        </p:sp>
        <p:sp>
          <p:nvSpPr>
            <p:cNvPr id="52" name="Rectangle 51" descr="Combines Part A, B and usually D" title="Part C"/>
            <p:cNvSpPr/>
            <p:nvPr/>
          </p:nvSpPr>
          <p:spPr>
            <a:xfrm>
              <a:off x="7258706" y="2819400"/>
              <a:ext cx="2667000" cy="1222122"/>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S" sz="2000" b="1" dirty="0">
                  <a:solidFill>
                    <a:prstClr val="black"/>
                  </a:solidFill>
                </a:rPr>
                <a:t>Parte C</a:t>
              </a:r>
            </a:p>
            <a:p>
              <a:pPr algn="ctr"/>
              <a:r>
                <a:rPr lang="es-US" sz="2000" dirty="0">
                  <a:solidFill>
                    <a:prstClr val="black"/>
                  </a:solidFill>
                </a:rPr>
                <a:t>Combina las Partes A y B y, por lo general, </a:t>
              </a:r>
            </a:p>
            <a:p>
              <a:pPr algn="ctr"/>
              <a:r>
                <a:rPr lang="es-US" sz="2000" dirty="0">
                  <a:solidFill>
                    <a:prstClr val="black"/>
                  </a:solidFill>
                </a:rPr>
                <a:t>Parte D</a:t>
              </a:r>
            </a:p>
          </p:txBody>
        </p:sp>
        <p:sp>
          <p:nvSpPr>
            <p:cNvPr id="53" name="Rectangle 52" descr="Prescription Drug coverage. Most Part C plans cover prescription drugs." title="Prescription Drug coverage"/>
            <p:cNvSpPr/>
            <p:nvPr/>
          </p:nvSpPr>
          <p:spPr>
            <a:xfrm>
              <a:off x="6553200" y="4191000"/>
              <a:ext cx="3791606" cy="2133600"/>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S" b="1" dirty="0">
                  <a:solidFill>
                    <a:prstClr val="black"/>
                  </a:solidFill>
                </a:rPr>
                <a:t>A veces, puede incluir un plan separado de la Parte D</a:t>
              </a:r>
            </a:p>
            <a:p>
              <a:pPr algn="ctr"/>
              <a:r>
                <a:rPr lang="es-US" dirty="0">
                  <a:solidFill>
                    <a:prstClr val="black"/>
                  </a:solidFill>
                </a:rPr>
                <a:t>Cobertura para Recetas Médicas</a:t>
              </a:r>
            </a:p>
            <a:p>
              <a:pPr algn="ctr"/>
              <a:r>
                <a:rPr lang="es-US" dirty="0">
                  <a:solidFill>
                    <a:prstClr val="black"/>
                  </a:solidFill>
                </a:rPr>
                <a:t>(La mayoría de los planes de la Parte C cubren los medicamentos recetados. Es posible que pueda agregar la cobertura de medicamentos a </a:t>
              </a:r>
              <a:r>
                <a:rPr lang="es-US" b="1" dirty="0">
                  <a:solidFill>
                    <a:prstClr val="black"/>
                  </a:solidFill>
                </a:rPr>
                <a:t>algunos</a:t>
              </a:r>
              <a:r>
                <a:rPr lang="es-US" dirty="0">
                  <a:solidFill>
                    <a:prstClr val="black"/>
                  </a:solidFill>
                </a:rPr>
                <a:t> tipos de planes si </a:t>
              </a:r>
              <a:r>
                <a:rPr lang="es-US" i="1" dirty="0">
                  <a:solidFill>
                    <a:prstClr val="black"/>
                  </a:solidFill>
                </a:rPr>
                <a:t>no</a:t>
              </a:r>
              <a:r>
                <a:rPr lang="es-US" dirty="0">
                  <a:solidFill>
                    <a:prstClr val="black"/>
                  </a:solidFill>
                </a:rPr>
                <a:t> la incluyen ya).</a:t>
              </a:r>
            </a:p>
          </p:txBody>
        </p:sp>
        <p:sp>
          <p:nvSpPr>
            <p:cNvPr id="54" name="Rectangle 53" descr="Hospital Insurance" title="Part A"/>
            <p:cNvSpPr/>
            <p:nvPr/>
          </p:nvSpPr>
          <p:spPr>
            <a:xfrm>
              <a:off x="6893187" y="1252458"/>
              <a:ext cx="1333500" cy="1077483"/>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S" sz="2000" b="1" dirty="0">
                  <a:solidFill>
                    <a:prstClr val="black"/>
                  </a:solidFill>
                </a:rPr>
                <a:t>Parte A</a:t>
              </a:r>
            </a:p>
            <a:p>
              <a:pPr algn="ctr"/>
              <a:r>
                <a:rPr lang="es-US" sz="2000" dirty="0">
                  <a:solidFill>
                    <a:prstClr val="black"/>
                  </a:solidFill>
                </a:rPr>
                <a:t>Seguro de Hospital</a:t>
              </a:r>
            </a:p>
          </p:txBody>
        </p:sp>
        <p:sp>
          <p:nvSpPr>
            <p:cNvPr id="55" name="Rectangle 54" descr="Medical Insurance" title="Part B"/>
            <p:cNvSpPr/>
            <p:nvPr/>
          </p:nvSpPr>
          <p:spPr>
            <a:xfrm>
              <a:off x="9047700" y="1219201"/>
              <a:ext cx="1297106" cy="1069545"/>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S" sz="2000" b="1" dirty="0">
                  <a:solidFill>
                    <a:prstClr val="black"/>
                  </a:solidFill>
                </a:rPr>
                <a:t>Parte B</a:t>
              </a:r>
            </a:p>
            <a:p>
              <a:pPr algn="ctr"/>
              <a:r>
                <a:rPr lang="es-US" sz="2000" dirty="0">
                  <a:solidFill>
                    <a:prstClr val="black"/>
                  </a:solidFill>
                </a:rPr>
                <a:t>Seguro Médico</a:t>
              </a:r>
            </a:p>
          </p:txBody>
        </p:sp>
        <p:sp>
          <p:nvSpPr>
            <p:cNvPr id="56" name="TextBox 55"/>
            <p:cNvSpPr txBox="1"/>
            <p:nvPr/>
          </p:nvSpPr>
          <p:spPr>
            <a:xfrm>
              <a:off x="8183538" y="1450657"/>
              <a:ext cx="910237" cy="523220"/>
            </a:xfrm>
            <a:prstGeom prst="rect">
              <a:avLst/>
            </a:prstGeom>
            <a:noFill/>
          </p:spPr>
          <p:txBody>
            <a:bodyPr wrap="square" rtlCol="0">
              <a:spAutoFit/>
            </a:bodyPr>
            <a:lstStyle/>
            <a:p>
              <a:pPr algn="ctr"/>
              <a:r>
                <a:rPr lang="es-US" sz="2800" b="1" dirty="0">
                  <a:solidFill>
                    <a:prstClr val="black"/>
                  </a:solidFill>
                </a:rPr>
                <a:t>y</a:t>
              </a:r>
            </a:p>
          </p:txBody>
        </p:sp>
      </p:grpSp>
      <p:sp>
        <p:nvSpPr>
          <p:cNvPr id="57" name="TextBox 56"/>
          <p:cNvSpPr txBox="1"/>
          <p:nvPr/>
        </p:nvSpPr>
        <p:spPr>
          <a:xfrm>
            <a:off x="4301500" y="1650431"/>
            <a:ext cx="461986" cy="369332"/>
          </a:xfrm>
          <a:prstGeom prst="rect">
            <a:avLst/>
          </a:prstGeom>
          <a:noFill/>
        </p:spPr>
        <p:txBody>
          <a:bodyPr wrap="none" rtlCol="0">
            <a:spAutoFit/>
          </a:bodyPr>
          <a:lstStyle/>
          <a:p>
            <a:r>
              <a:rPr lang="es-US" dirty="0">
                <a:solidFill>
                  <a:prstClr val="black"/>
                </a:solidFill>
              </a:rPr>
              <a:t>O</a:t>
            </a:r>
          </a:p>
        </p:txBody>
      </p:sp>
      <p:sp>
        <p:nvSpPr>
          <p:cNvPr id="2" name="Date Placeholder 1"/>
          <p:cNvSpPr>
            <a:spLocks noGrp="1"/>
          </p:cNvSpPr>
          <p:nvPr>
            <p:ph type="dt" sz="half" idx="10"/>
          </p:nvPr>
        </p:nvSpPr>
        <p:spPr/>
        <p:txBody>
          <a:bodyPr/>
          <a:lstStyle/>
          <a:p>
            <a:r>
              <a:rPr lang="en-US" smtClean="0"/>
              <a:t>septiembre de 2017</a:t>
            </a:r>
            <a:endParaRPr lang="en-US" dirty="0"/>
          </a:p>
        </p:txBody>
      </p:sp>
      <p:sp>
        <p:nvSpPr>
          <p:cNvPr id="3" name="Footer Placeholder 2"/>
          <p:cNvSpPr>
            <a:spLocks noGrp="1"/>
          </p:cNvSpPr>
          <p:nvPr>
            <p:ph type="ftr" sz="quarter" idx="11"/>
          </p:nvPr>
        </p:nvSpPr>
        <p:spPr/>
        <p:txBody>
          <a:bodyPr/>
          <a:lstStyle/>
          <a:p>
            <a:r>
              <a:rPr lang="es-ES" smtClean="0"/>
              <a:t>Pólizas del Asegurador Suplementario de Medicare (Medigap)</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5</a:t>
            </a:fld>
            <a:endParaRPr lang="en-US" dirty="0"/>
          </a:p>
        </p:txBody>
      </p:sp>
    </p:spTree>
    <p:extLst>
      <p:ext uri="{BB962C8B-B14F-4D97-AF65-F5344CB8AC3E}">
        <p14:creationId xmlns:p14="http://schemas.microsoft.com/office/powerpoint/2010/main" val="146482435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s-US" dirty="0" smtClean="0"/>
              <a:t>Esta capacitación es suministrada por</a:t>
            </a:r>
            <a:endParaRPr lang="es-US" dirty="0"/>
          </a:p>
        </p:txBody>
      </p:sp>
      <p:sp>
        <p:nvSpPr>
          <p:cNvPr id="8" name="Content Placeholder 2"/>
          <p:cNvSpPr txBox="1">
            <a:spLocks/>
          </p:cNvSpPr>
          <p:nvPr/>
        </p:nvSpPr>
        <p:spPr>
          <a:xfrm>
            <a:off x="381000" y="1236980"/>
            <a:ext cx="8414084" cy="508635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600"/>
              </a:spcBef>
              <a:buNone/>
            </a:pPr>
            <a:r>
              <a:rPr lang="es-US" dirty="0" smtClean="0"/>
              <a:t>el Programa de Capacitación Nacional (NTP) de los CMS</a:t>
            </a:r>
          </a:p>
          <a:p>
            <a:pPr marL="0" indent="0" algn="ctr">
              <a:spcBef>
                <a:spcPts val="600"/>
              </a:spcBef>
              <a:buNone/>
            </a:pPr>
            <a:endParaRPr lang="es-US" sz="900" dirty="0"/>
          </a:p>
          <a:p>
            <a:pPr marL="0" indent="0" algn="ctr">
              <a:spcBef>
                <a:spcPts val="600"/>
              </a:spcBef>
              <a:buNone/>
            </a:pPr>
            <a:r>
              <a:rPr lang="es-US" sz="2800" dirty="0" smtClean="0"/>
              <a:t>Para ver todos los materiales de capacitación disponibles de NTP, </a:t>
            </a:r>
          </a:p>
          <a:p>
            <a:pPr marL="0" indent="0" algn="ctr">
              <a:spcBef>
                <a:spcPts val="600"/>
              </a:spcBef>
              <a:buNone/>
            </a:pPr>
            <a:r>
              <a:rPr lang="es-US" sz="2800" dirty="0"/>
              <a:t>o para suscribirse a nuestra lista por correo electrónico, visite</a:t>
            </a:r>
          </a:p>
          <a:p>
            <a:pPr marL="0" indent="0" algn="ctr">
              <a:spcBef>
                <a:spcPts val="600"/>
              </a:spcBef>
              <a:buNone/>
            </a:pPr>
            <a:r>
              <a:rPr lang="es-US" sz="2800" u="sng" dirty="0" smtClean="0">
                <a:hlinkClick r:id="rId3"/>
              </a:rPr>
              <a:t>CMS.gov/outreach-and-education/training/CMSNationalTrainingProgram</a:t>
            </a:r>
            <a:r>
              <a:rPr lang="es-US" sz="2800" dirty="0" smtClean="0"/>
              <a:t>.</a:t>
            </a:r>
          </a:p>
          <a:p>
            <a:pPr marL="0" indent="0" algn="ctr">
              <a:spcBef>
                <a:spcPts val="600"/>
              </a:spcBef>
              <a:buNone/>
            </a:pPr>
            <a:endParaRPr lang="es-US" sz="2800" dirty="0" smtClean="0"/>
          </a:p>
          <a:p>
            <a:pPr marL="0" indent="0" algn="ctr">
              <a:spcBef>
                <a:spcPts val="600"/>
              </a:spcBef>
              <a:buNone/>
            </a:pPr>
            <a:r>
              <a:rPr lang="es-US" sz="2800" dirty="0" smtClean="0"/>
              <a:t>Manténgase conectado. </a:t>
            </a:r>
          </a:p>
          <a:p>
            <a:pPr marL="0" indent="0" algn="ctr">
              <a:spcBef>
                <a:spcPts val="600"/>
              </a:spcBef>
              <a:buNone/>
            </a:pPr>
            <a:r>
              <a:rPr lang="es-US" sz="2800" dirty="0" smtClean="0"/>
              <a:t>Comuníquese con nosotros a </a:t>
            </a:r>
            <a:r>
              <a:rPr lang="es-US" sz="2800" dirty="0" smtClean="0">
                <a:hlinkClick r:id="rId4"/>
              </a:rPr>
              <a:t>training@cms.hhs.gov</a:t>
            </a:r>
            <a:r>
              <a:rPr lang="es-US" sz="2800" dirty="0" smtClean="0"/>
              <a:t> o </a:t>
            </a:r>
          </a:p>
          <a:p>
            <a:pPr marL="0" indent="0" algn="ctr">
              <a:spcBef>
                <a:spcPts val="600"/>
              </a:spcBef>
              <a:buNone/>
            </a:pPr>
            <a:r>
              <a:rPr lang="es-US" sz="2800" dirty="0" smtClean="0"/>
              <a:t>síganos       @CMSGov #CMSNTP</a:t>
            </a:r>
            <a:endParaRPr lang="es-US" sz="2800" dirty="0"/>
          </a:p>
          <a:p>
            <a:pPr marL="0" indent="0" algn="ctr">
              <a:spcBef>
                <a:spcPts val="600"/>
              </a:spcBef>
              <a:buNone/>
            </a:pPr>
            <a:endParaRPr lang="es-US" sz="2800" dirty="0" smtClean="0"/>
          </a:p>
          <a:p>
            <a:pPr marL="0" indent="0">
              <a:buNone/>
            </a:pPr>
            <a:endParaRPr lang="es-US" dirty="0"/>
          </a:p>
        </p:txBody>
      </p:sp>
      <p:pic>
        <p:nvPicPr>
          <p:cNvPr id="10" name="Picture 9" descr="Twitter icon" title="Final presentation slide">
            <a:hlinkClick r:id="rId5"/>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34440" y="5555364"/>
            <a:ext cx="406400" cy="406400"/>
          </a:xfrm>
          <a:prstGeom prst="rect">
            <a:avLst/>
          </a:prstGeom>
        </p:spPr>
      </p:pic>
    </p:spTree>
    <p:extLst>
      <p:ext uri="{BB962C8B-B14F-4D97-AF65-F5344CB8AC3E}">
        <p14:creationId xmlns:p14="http://schemas.microsoft.com/office/powerpoint/2010/main" val="39840812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smtClean="0"/>
              <a:t>Seguro Suplementario de Medicare </a:t>
            </a:r>
            <a:endParaRPr lang="es-US" dirty="0"/>
          </a:p>
        </p:txBody>
      </p:sp>
      <p:sp>
        <p:nvSpPr>
          <p:cNvPr id="3" name="Content Placeholder 2"/>
          <p:cNvSpPr>
            <a:spLocks noGrp="1"/>
          </p:cNvSpPr>
          <p:nvPr>
            <p:ph idx="1"/>
          </p:nvPr>
        </p:nvSpPr>
        <p:spPr/>
        <p:txBody>
          <a:bodyPr/>
          <a:lstStyle/>
          <a:p>
            <a:r>
              <a:rPr lang="es-US" dirty="0" smtClean="0"/>
              <a:t>A menudo se llama Medigap</a:t>
            </a:r>
          </a:p>
          <a:p>
            <a:pPr lvl="1"/>
            <a:r>
              <a:rPr lang="es-US" dirty="0" smtClean="0"/>
              <a:t>Seguro médico privado</a:t>
            </a:r>
          </a:p>
          <a:p>
            <a:pPr lvl="1"/>
            <a:r>
              <a:rPr lang="es-US" dirty="0" smtClean="0"/>
              <a:t>Suplementario a Medicare Original</a:t>
            </a:r>
          </a:p>
          <a:p>
            <a:pPr lvl="2"/>
            <a:r>
              <a:rPr lang="es-US" dirty="0" smtClean="0"/>
              <a:t>Ayuda a pagar algunos costos médicos que Medicare Original no cubre (faltas de cobertura)</a:t>
            </a:r>
          </a:p>
          <a:p>
            <a:pPr lvl="2"/>
            <a:r>
              <a:rPr lang="es-US" dirty="0" smtClean="0"/>
              <a:t>Medicare pagará su parte de los montos aprobados por Medicare por costos médicos cubiertos</a:t>
            </a:r>
          </a:p>
          <a:p>
            <a:pPr lvl="3"/>
            <a:r>
              <a:rPr lang="es-US" dirty="0" smtClean="0"/>
              <a:t>Luego su póliza Medigap pagará su parte</a:t>
            </a:r>
          </a:p>
          <a:p>
            <a:pPr lvl="2"/>
            <a:r>
              <a:rPr lang="es-US" dirty="0" smtClean="0"/>
              <a:t> Cada póliza Medigap cubre a una sola persona</a:t>
            </a:r>
          </a:p>
          <a:p>
            <a:pPr lvl="2"/>
            <a:endParaRPr lang="es-US" dirty="0" smtClean="0"/>
          </a:p>
        </p:txBody>
      </p:sp>
      <p:sp>
        <p:nvSpPr>
          <p:cNvPr id="4" name="Date Placeholder 3"/>
          <p:cNvSpPr>
            <a:spLocks noGrp="1"/>
          </p:cNvSpPr>
          <p:nvPr>
            <p:ph type="dt" sz="half" idx="10"/>
          </p:nvPr>
        </p:nvSpPr>
        <p:spPr/>
        <p:txBody>
          <a:bodyPr/>
          <a:lstStyle/>
          <a:p>
            <a:r>
              <a:rPr lang="en-US" smtClean="0"/>
              <a:t>septiembre de 2017</a:t>
            </a:r>
            <a:endParaRPr lang="en-US" dirty="0"/>
          </a:p>
        </p:txBody>
      </p:sp>
      <p:sp>
        <p:nvSpPr>
          <p:cNvPr id="5" name="Footer Placeholder 4"/>
          <p:cNvSpPr>
            <a:spLocks noGrp="1"/>
          </p:cNvSpPr>
          <p:nvPr>
            <p:ph type="ftr" sz="quarter" idx="11"/>
          </p:nvPr>
        </p:nvSpPr>
        <p:spPr/>
        <p:txBody>
          <a:bodyPr/>
          <a:lstStyle/>
          <a:p>
            <a:r>
              <a:rPr lang="es-ES" smtClean="0"/>
              <a:t>Pólizas del Asegurador Suplementario de Medicare (Medigap)</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272" y="0"/>
            <a:ext cx="9031458" cy="1014609"/>
          </a:xfrm>
        </p:spPr>
        <p:txBody>
          <a:bodyPr>
            <a:normAutofit fontScale="90000"/>
          </a:bodyPr>
          <a:lstStyle/>
          <a:p>
            <a:r>
              <a:rPr dirty="0"/>
              <a:t/>
            </a:r>
            <a:br>
              <a:rPr dirty="0"/>
            </a:br>
            <a:r>
              <a:rPr dirty="0"/>
              <a:t/>
            </a:r>
            <a:br>
              <a:rPr dirty="0"/>
            </a:br>
            <a:r>
              <a:rPr lang="es-US" sz="4000" dirty="0" smtClean="0"/>
              <a:t>¿En qué se diferencian las Pólizas Medigap y los Planes Medicare Advantage (MA)?</a:t>
            </a:r>
            <a:r>
              <a:rPr dirty="0"/>
              <a:t/>
            </a:r>
            <a:br>
              <a:rPr dirty="0"/>
            </a:br>
            <a:r>
              <a:rPr dirty="0"/>
              <a:t/>
            </a:r>
            <a:br>
              <a:rPr dirty="0"/>
            </a:br>
            <a:r>
              <a:rPr lang="es-US" dirty="0" smtClean="0"/>
              <a:t> </a:t>
            </a:r>
            <a:endParaRPr lang="es-US" dirty="0"/>
          </a:p>
        </p:txBody>
      </p:sp>
      <p:graphicFrame>
        <p:nvGraphicFramePr>
          <p:cNvPr id="6" name="Content Placeholder 5" descr="This chart description is included in the speaker notes" title="How are Medigap Policies and Medicare Advantage Plans different?"/>
          <p:cNvGraphicFramePr>
            <a:graphicFrameLocks noGrp="1"/>
          </p:cNvGraphicFramePr>
          <p:nvPr>
            <p:ph idx="1"/>
            <p:extLst>
              <p:ext uri="{D42A27DB-BD31-4B8C-83A1-F6EECF244321}">
                <p14:modId xmlns:p14="http://schemas.microsoft.com/office/powerpoint/2010/main" val="1365086674"/>
              </p:ext>
            </p:extLst>
          </p:nvPr>
        </p:nvGraphicFramePr>
        <p:xfrm>
          <a:off x="56272" y="1120761"/>
          <a:ext cx="9031458" cy="5456357"/>
        </p:xfrm>
        <a:graphic>
          <a:graphicData uri="http://schemas.openxmlformats.org/drawingml/2006/table">
            <a:tbl>
              <a:tblPr firstRow="1" firstCol="1" lastRow="1" lastCol="1" bandRow="1" bandCol="1">
                <a:tableStyleId>{5C22544A-7EE6-4342-B048-85BDC9FD1C3A}</a:tableStyleId>
              </a:tblPr>
              <a:tblGrid>
                <a:gridCol w="2180009"/>
                <a:gridCol w="3016553"/>
                <a:gridCol w="3834896"/>
              </a:tblGrid>
              <a:tr h="633709">
                <a:tc>
                  <a:txBody>
                    <a:bodyPr/>
                    <a:lstStyle/>
                    <a:p>
                      <a:pPr marL="0" marR="0" indent="0">
                        <a:lnSpc>
                          <a:spcPct val="100000"/>
                        </a:lnSpc>
                        <a:spcBef>
                          <a:spcPts val="600"/>
                        </a:spcBef>
                        <a:spcAft>
                          <a:spcPts val="0"/>
                        </a:spcAft>
                        <a:buFont typeface="Wingdings" panose="05000000000000000000" pitchFamily="2" charset="2"/>
                        <a:buNone/>
                      </a:pPr>
                      <a:endParaRPr lang="en-US" sz="1800" b="0" dirty="0">
                        <a:solidFill>
                          <a:schemeClr val="tx1"/>
                        </a:solidFill>
                        <a:effectLst/>
                        <a:latin typeface="Calibri"/>
                        <a:ea typeface="Calibri"/>
                        <a:cs typeface="Times New Roman"/>
                      </a:endParaRPr>
                    </a:p>
                  </a:txBody>
                  <a:tcPr marL="0" marR="0" marT="0" marB="0">
                    <a:solidFill>
                      <a:srgbClr val="4F81BD"/>
                    </a:solidFill>
                  </a:tcPr>
                </a:tc>
                <a:tc>
                  <a:txBody>
                    <a:bodyPr/>
                    <a:lstStyle/>
                    <a:p>
                      <a:pPr marL="44450" marR="0" algn="ctr">
                        <a:lnSpc>
                          <a:spcPct val="100000"/>
                        </a:lnSpc>
                        <a:spcBef>
                          <a:spcPts val="600"/>
                        </a:spcBef>
                        <a:spcAft>
                          <a:spcPts val="0"/>
                        </a:spcAft>
                      </a:pPr>
                      <a:r>
                        <a:rPr lang="es-US" sz="1800" b="1" kern="1200" dirty="0" smtClean="0">
                          <a:solidFill>
                            <a:schemeClr val="lt1"/>
                          </a:solidFill>
                          <a:effectLst/>
                          <a:latin typeface="+mn-lt"/>
                        </a:rPr>
                        <a:t>Seguro Suplementario</a:t>
                      </a:r>
                      <a:r>
                        <a:rPr dirty="0"/>
                        <a:t/>
                      </a:r>
                      <a:br>
                        <a:rPr dirty="0"/>
                      </a:br>
                      <a:r>
                        <a:rPr lang="es-US" sz="1800" b="1" kern="1200" dirty="0" smtClean="0">
                          <a:solidFill>
                            <a:schemeClr val="lt1"/>
                          </a:solidFill>
                          <a:effectLst/>
                          <a:latin typeface="+mn-lt"/>
                        </a:rPr>
                        <a:t>de Medicare (Medigap)</a:t>
                      </a:r>
                      <a:endParaRPr lang="es-US" sz="1800" b="1" kern="1200" dirty="0">
                        <a:solidFill>
                          <a:schemeClr val="lt1"/>
                        </a:solidFill>
                        <a:effectLst/>
                        <a:latin typeface="+mn-lt"/>
                        <a:ea typeface="+mn-ea"/>
                        <a:cs typeface="+mn-cs"/>
                      </a:endParaRPr>
                    </a:p>
                  </a:txBody>
                  <a:tcPr marL="0" marR="0" marT="0" marB="0">
                    <a:solidFill>
                      <a:srgbClr val="4F81BD"/>
                    </a:solidFill>
                  </a:tcPr>
                </a:tc>
                <a:tc>
                  <a:txBody>
                    <a:bodyPr/>
                    <a:lstStyle/>
                    <a:p>
                      <a:pPr marL="44450" marR="0" algn="ctr" defTabSz="914400" rtl="0" eaLnBrk="1" latinLnBrk="0" hangingPunct="1">
                        <a:lnSpc>
                          <a:spcPct val="100000"/>
                        </a:lnSpc>
                        <a:spcBef>
                          <a:spcPts val="600"/>
                        </a:spcBef>
                        <a:spcAft>
                          <a:spcPts val="0"/>
                        </a:spcAft>
                      </a:pPr>
                      <a:r>
                        <a:rPr lang="es-US" sz="1800" b="1" kern="1200" dirty="0" smtClean="0">
                          <a:solidFill>
                            <a:schemeClr val="lt1"/>
                          </a:solidFill>
                          <a:effectLst/>
                          <a:latin typeface="+mn-lt"/>
                        </a:rPr>
                        <a:t>Planes Medicare Advantage (Parte C)</a:t>
                      </a:r>
                      <a:endParaRPr lang="es-US" sz="1800" b="1" kern="1200" dirty="0">
                        <a:solidFill>
                          <a:schemeClr val="lt1"/>
                        </a:solidFill>
                        <a:effectLst/>
                        <a:latin typeface="+mn-lt"/>
                        <a:ea typeface="+mn-ea"/>
                        <a:cs typeface="+mn-cs"/>
                      </a:endParaRPr>
                    </a:p>
                  </a:txBody>
                  <a:tcPr marL="0" marR="0" marT="0" marB="0">
                    <a:solidFill>
                      <a:srgbClr val="4F81BD"/>
                    </a:solidFill>
                  </a:tcPr>
                </a:tc>
              </a:tr>
              <a:tr h="393033">
                <a:tc>
                  <a:txBody>
                    <a:bodyPr/>
                    <a:lstStyle/>
                    <a:p>
                      <a:pPr marL="91440" marR="0" indent="0">
                        <a:lnSpc>
                          <a:spcPct val="100000"/>
                        </a:lnSpc>
                        <a:spcBef>
                          <a:spcPts val="600"/>
                        </a:spcBef>
                        <a:spcAft>
                          <a:spcPts val="0"/>
                        </a:spcAft>
                        <a:buFont typeface="Wingdings" panose="05000000000000000000" pitchFamily="2" charset="2"/>
                        <a:buNone/>
                      </a:pPr>
                      <a:r>
                        <a:rPr lang="es-US" sz="1800" b="1" kern="1200" dirty="0" smtClean="0">
                          <a:solidFill>
                            <a:schemeClr val="tx1"/>
                          </a:solidFill>
                          <a:effectLst/>
                          <a:latin typeface="+mn-lt"/>
                        </a:rPr>
                        <a:t>Ofrecidos por</a:t>
                      </a:r>
                      <a:endParaRPr lang="es-US" sz="1800" b="0" dirty="0">
                        <a:solidFill>
                          <a:schemeClr val="tx1"/>
                        </a:solidFill>
                        <a:effectLst/>
                        <a:latin typeface="Calibri"/>
                        <a:ea typeface="Calibri"/>
                        <a:cs typeface="Times New Roman"/>
                      </a:endParaRPr>
                    </a:p>
                  </a:txBody>
                  <a:tcPr marL="0" marR="0" marT="0" marB="0">
                    <a:solidFill>
                      <a:srgbClr val="D0D8E8"/>
                    </a:solidFill>
                  </a:tcPr>
                </a:tc>
                <a:tc>
                  <a:txBody>
                    <a:bodyPr/>
                    <a:lstStyle/>
                    <a:p>
                      <a:pPr marL="44450" marR="0">
                        <a:lnSpc>
                          <a:spcPct val="100000"/>
                        </a:lnSpc>
                        <a:spcBef>
                          <a:spcPts val="600"/>
                        </a:spcBef>
                        <a:spcAft>
                          <a:spcPts val="0"/>
                        </a:spcAft>
                      </a:pPr>
                      <a:r>
                        <a:rPr lang="es-US" sz="1800" kern="1200" dirty="0" smtClean="0">
                          <a:solidFill>
                            <a:schemeClr val="dk1"/>
                          </a:solidFill>
                          <a:effectLst/>
                          <a:latin typeface="+mn-lt"/>
                        </a:rPr>
                        <a:t>Compañías privadas</a:t>
                      </a:r>
                      <a:endParaRPr lang="es-US" sz="1800" b="0" dirty="0">
                        <a:solidFill>
                          <a:schemeClr val="tx1"/>
                        </a:solidFill>
                        <a:effectLst/>
                        <a:latin typeface="Calibri"/>
                        <a:ea typeface="Calibri"/>
                        <a:cs typeface="Times New Roman"/>
                      </a:endParaRPr>
                    </a:p>
                  </a:txBody>
                  <a:tcPr marL="0" marR="0" marT="0" marB="0">
                    <a:solidFill>
                      <a:srgbClr val="D0D8E8"/>
                    </a:solidFill>
                  </a:tcPr>
                </a:tc>
                <a:tc>
                  <a:txBody>
                    <a:bodyPr/>
                    <a:lstStyle/>
                    <a:p>
                      <a:pPr marL="44450" marR="0" algn="l" defTabSz="914400" rtl="0" eaLnBrk="1" latinLnBrk="0" hangingPunct="1">
                        <a:lnSpc>
                          <a:spcPct val="100000"/>
                        </a:lnSpc>
                        <a:spcBef>
                          <a:spcPts val="600"/>
                        </a:spcBef>
                        <a:spcAft>
                          <a:spcPts val="0"/>
                        </a:spcAft>
                      </a:pPr>
                      <a:r>
                        <a:rPr lang="es-US" sz="1800" b="0" kern="1200" dirty="0" smtClean="0">
                          <a:solidFill>
                            <a:schemeClr val="dk1"/>
                          </a:solidFill>
                          <a:effectLst/>
                          <a:latin typeface="+mn-lt"/>
                        </a:rPr>
                        <a:t>Compañías privadas</a:t>
                      </a:r>
                      <a:endParaRPr lang="es-US" sz="1800" b="0" kern="1200" dirty="0">
                        <a:solidFill>
                          <a:schemeClr val="dk1"/>
                        </a:solidFill>
                        <a:effectLst/>
                        <a:latin typeface="+mn-lt"/>
                        <a:ea typeface="+mn-ea"/>
                        <a:cs typeface="+mn-cs"/>
                      </a:endParaRPr>
                    </a:p>
                  </a:txBody>
                  <a:tcPr marL="0" marR="0" marT="0" marB="0">
                    <a:solidFill>
                      <a:srgbClr val="D0D8E8"/>
                    </a:solidFill>
                  </a:tcPr>
                </a:tc>
              </a:tr>
              <a:tr h="633709">
                <a:tc>
                  <a:txBody>
                    <a:bodyPr/>
                    <a:lstStyle/>
                    <a:p>
                      <a:pPr marL="91440" marR="0" indent="0" algn="l" defTabSz="914400" rtl="0" eaLnBrk="1" latinLnBrk="0" hangingPunct="1">
                        <a:lnSpc>
                          <a:spcPct val="100000"/>
                        </a:lnSpc>
                        <a:spcBef>
                          <a:spcPts val="600"/>
                        </a:spcBef>
                        <a:spcAft>
                          <a:spcPts val="0"/>
                        </a:spcAft>
                        <a:buFont typeface="Wingdings" panose="05000000000000000000" pitchFamily="2" charset="2"/>
                        <a:buNone/>
                      </a:pPr>
                      <a:r>
                        <a:rPr lang="es-US" sz="1800" b="1" kern="1200" dirty="0" smtClean="0">
                          <a:solidFill>
                            <a:schemeClr val="tx1"/>
                          </a:solidFill>
                          <a:effectLst/>
                          <a:latin typeface="+mn-lt"/>
                        </a:rPr>
                        <a:t>Supervisión gubernamental </a:t>
                      </a:r>
                      <a:endParaRPr lang="es-US" sz="1800" b="1" kern="1200" dirty="0">
                        <a:solidFill>
                          <a:schemeClr val="tx1"/>
                        </a:solidFill>
                        <a:effectLst/>
                        <a:latin typeface="+mn-lt"/>
                        <a:ea typeface="+mn-ea"/>
                        <a:cs typeface="+mn-cs"/>
                      </a:endParaRPr>
                    </a:p>
                  </a:txBody>
                  <a:tcPr marL="0" marR="0" marT="0" marB="0">
                    <a:solidFill>
                      <a:srgbClr val="E9EDF4"/>
                    </a:solidFill>
                  </a:tcPr>
                </a:tc>
                <a:tc>
                  <a:txBody>
                    <a:bodyPr/>
                    <a:lstStyle/>
                    <a:p>
                      <a:pPr marL="44450" marR="0" indent="0" algn="l" defTabSz="914400" rtl="0" eaLnBrk="1" fontAlgn="auto" latinLnBrk="0" hangingPunct="1">
                        <a:lnSpc>
                          <a:spcPct val="100000"/>
                        </a:lnSpc>
                        <a:spcBef>
                          <a:spcPts val="600"/>
                        </a:spcBef>
                        <a:spcAft>
                          <a:spcPts val="0"/>
                        </a:spcAft>
                        <a:buClrTx/>
                        <a:buSzTx/>
                        <a:buFontTx/>
                        <a:buNone/>
                        <a:tabLst/>
                        <a:defRPr/>
                      </a:pPr>
                      <a:r>
                        <a:rPr lang="es-US" sz="1800" b="0" i="0" u="none" strike="noStrike" kern="1200" baseline="0" dirty="0" smtClean="0">
                          <a:solidFill>
                            <a:schemeClr val="dk1"/>
                          </a:solidFill>
                          <a:latin typeface="+mn-lt"/>
                        </a:rPr>
                        <a:t>Estatal, pero también debe cumplir con las leyes federales.</a:t>
                      </a:r>
                      <a:endParaRPr lang="es-US" sz="1800" b="0" kern="1200" spc="-15" dirty="0">
                        <a:solidFill>
                          <a:schemeClr val="tx1"/>
                        </a:solidFill>
                        <a:effectLst/>
                        <a:latin typeface="+mn-lt"/>
                        <a:ea typeface="+mn-ea"/>
                        <a:cs typeface="+mn-cs"/>
                      </a:endParaRPr>
                    </a:p>
                  </a:txBody>
                  <a:tcPr marL="0" marR="0" marT="0" marB="0">
                    <a:solidFill>
                      <a:srgbClr val="E9EDF4"/>
                    </a:solidFill>
                  </a:tcPr>
                </a:tc>
                <a:tc>
                  <a:txBody>
                    <a:bodyPr/>
                    <a:lstStyle/>
                    <a:p>
                      <a:pPr marL="44450" marR="0" indent="0" algn="l" defTabSz="914400" rtl="0" eaLnBrk="1" fontAlgn="auto" latinLnBrk="0" hangingPunct="1">
                        <a:lnSpc>
                          <a:spcPct val="100000"/>
                        </a:lnSpc>
                        <a:spcBef>
                          <a:spcPts val="600"/>
                        </a:spcBef>
                        <a:spcAft>
                          <a:spcPts val="0"/>
                        </a:spcAft>
                        <a:buClrTx/>
                        <a:buSzTx/>
                        <a:buFontTx/>
                        <a:buNone/>
                        <a:tabLst/>
                        <a:defRPr/>
                      </a:pPr>
                      <a:r>
                        <a:rPr lang="es-US" sz="1800" b="0" kern="1200" dirty="0" smtClean="0">
                          <a:solidFill>
                            <a:schemeClr val="dk1"/>
                          </a:solidFill>
                          <a:effectLst/>
                          <a:latin typeface="+mn-lt"/>
                        </a:rPr>
                        <a:t>Federal (</a:t>
                      </a:r>
                      <a:r>
                        <a:rPr lang="es-US" sz="1800" b="0" kern="1200" dirty="0" smtClean="0">
                          <a:solidFill>
                            <a:schemeClr val="tx1"/>
                          </a:solidFill>
                          <a:effectLst/>
                          <a:latin typeface="+mn-lt"/>
                        </a:rPr>
                        <a:t>Medicare debe aprobar los planes)</a:t>
                      </a:r>
                      <a:endParaRPr lang="es-US" sz="1800" b="0" kern="1200" dirty="0">
                        <a:solidFill>
                          <a:schemeClr val="dk1"/>
                        </a:solidFill>
                        <a:effectLst/>
                        <a:latin typeface="+mn-lt"/>
                        <a:ea typeface="+mn-ea"/>
                        <a:cs typeface="+mn-cs"/>
                      </a:endParaRPr>
                    </a:p>
                  </a:txBody>
                  <a:tcPr marL="0" marR="0" marT="0" marB="0">
                    <a:solidFill>
                      <a:srgbClr val="E9EDF4"/>
                    </a:solidFill>
                  </a:tcPr>
                </a:tc>
              </a:tr>
              <a:tr h="356010">
                <a:tc>
                  <a:txBody>
                    <a:bodyPr/>
                    <a:lstStyle/>
                    <a:p>
                      <a:pPr marL="91440" marR="0" indent="0" algn="l" defTabSz="914400" rtl="0" eaLnBrk="1" latinLnBrk="0" hangingPunct="1">
                        <a:lnSpc>
                          <a:spcPct val="100000"/>
                        </a:lnSpc>
                        <a:spcBef>
                          <a:spcPts val="600"/>
                        </a:spcBef>
                        <a:spcAft>
                          <a:spcPts val="0"/>
                        </a:spcAft>
                        <a:buFont typeface="Wingdings" panose="05000000000000000000" pitchFamily="2" charset="2"/>
                        <a:buNone/>
                      </a:pPr>
                      <a:r>
                        <a:rPr lang="es-US" sz="1800" b="1" kern="1200" dirty="0" smtClean="0">
                          <a:solidFill>
                            <a:schemeClr val="tx1"/>
                          </a:solidFill>
                          <a:effectLst/>
                          <a:latin typeface="+mn-lt"/>
                        </a:rPr>
                        <a:t>Compatible con</a:t>
                      </a:r>
                      <a:endParaRPr lang="es-US" sz="1800" b="1" kern="1200" dirty="0">
                        <a:solidFill>
                          <a:schemeClr val="tx1"/>
                        </a:solidFill>
                        <a:effectLst/>
                        <a:latin typeface="+mn-lt"/>
                        <a:ea typeface="+mn-ea"/>
                        <a:cs typeface="+mn-cs"/>
                      </a:endParaRPr>
                    </a:p>
                  </a:txBody>
                  <a:tcPr marL="0" marR="0" marT="0" marB="0">
                    <a:solidFill>
                      <a:srgbClr val="D0D8E8"/>
                    </a:solidFill>
                  </a:tcPr>
                </a:tc>
                <a:tc>
                  <a:txBody>
                    <a:bodyPr/>
                    <a:lstStyle/>
                    <a:p>
                      <a:pPr marL="44450" marR="0">
                        <a:lnSpc>
                          <a:spcPct val="100000"/>
                        </a:lnSpc>
                        <a:spcBef>
                          <a:spcPts val="600"/>
                        </a:spcBef>
                        <a:spcAft>
                          <a:spcPts val="0"/>
                        </a:spcAft>
                      </a:pPr>
                      <a:r>
                        <a:rPr lang="es-US" sz="1800" kern="1200" dirty="0" smtClean="0">
                          <a:solidFill>
                            <a:schemeClr val="dk1"/>
                          </a:solidFill>
                          <a:effectLst/>
                          <a:latin typeface="+mn-lt"/>
                        </a:rPr>
                        <a:t>Medicare Original</a:t>
                      </a:r>
                      <a:endParaRPr lang="es-US" sz="1800" kern="1200" dirty="0">
                        <a:solidFill>
                          <a:schemeClr val="dk1"/>
                        </a:solidFill>
                        <a:effectLst/>
                        <a:latin typeface="+mn-lt"/>
                        <a:ea typeface="+mn-ea"/>
                        <a:cs typeface="+mn-cs"/>
                      </a:endParaRPr>
                    </a:p>
                  </a:txBody>
                  <a:tcPr marL="0" marR="0" marT="0" marB="0">
                    <a:solidFill>
                      <a:srgbClr val="D0D8E8"/>
                    </a:solidFill>
                  </a:tcPr>
                </a:tc>
                <a:tc>
                  <a:txBody>
                    <a:bodyPr/>
                    <a:lstStyle/>
                    <a:p>
                      <a:pPr marL="44450" marR="0">
                        <a:lnSpc>
                          <a:spcPct val="100000"/>
                        </a:lnSpc>
                        <a:spcBef>
                          <a:spcPts val="600"/>
                        </a:spcBef>
                        <a:spcAft>
                          <a:spcPts val="0"/>
                        </a:spcAft>
                      </a:pPr>
                      <a:r>
                        <a:rPr lang="es-US" sz="1800" b="0" kern="1200" dirty="0" smtClean="0">
                          <a:solidFill>
                            <a:schemeClr val="tx1"/>
                          </a:solidFill>
                          <a:effectLst/>
                          <a:latin typeface="+mn-lt"/>
                        </a:rPr>
                        <a:t>N/C</a:t>
                      </a:r>
                      <a:endParaRPr lang="es-US" sz="1800" b="0" kern="1200" dirty="0">
                        <a:solidFill>
                          <a:schemeClr val="tx1"/>
                        </a:solidFill>
                        <a:effectLst/>
                        <a:latin typeface="+mn-lt"/>
                        <a:ea typeface="+mn-ea"/>
                        <a:cs typeface="+mn-cs"/>
                      </a:endParaRPr>
                    </a:p>
                  </a:txBody>
                  <a:tcPr marL="0" marR="0" marT="0" marB="0">
                    <a:solidFill>
                      <a:srgbClr val="D0D8E8"/>
                    </a:solidFill>
                  </a:tcPr>
                </a:tc>
              </a:tr>
              <a:tr h="1975829">
                <a:tc>
                  <a:txBody>
                    <a:bodyPr/>
                    <a:lstStyle/>
                    <a:p>
                      <a:pPr marL="91440" marR="0" indent="0" algn="l" defTabSz="914400" rtl="0" eaLnBrk="1" latinLnBrk="0" hangingPunct="1">
                        <a:lnSpc>
                          <a:spcPct val="100000"/>
                        </a:lnSpc>
                        <a:spcBef>
                          <a:spcPts val="600"/>
                        </a:spcBef>
                        <a:spcAft>
                          <a:spcPts val="0"/>
                        </a:spcAft>
                        <a:buFont typeface="Wingdings" panose="05000000000000000000" pitchFamily="2" charset="2"/>
                        <a:buNone/>
                      </a:pPr>
                      <a:r>
                        <a:rPr lang="es-US" sz="1800" b="1" kern="1200" dirty="0" smtClean="0">
                          <a:solidFill>
                            <a:schemeClr val="tx1"/>
                          </a:solidFill>
                          <a:effectLst/>
                          <a:latin typeface="+mn-lt"/>
                        </a:rPr>
                        <a:t>Cubre</a:t>
                      </a:r>
                      <a:endParaRPr lang="es-US" sz="1800" b="1" kern="1200" dirty="0">
                        <a:solidFill>
                          <a:schemeClr val="tx1"/>
                        </a:solidFill>
                        <a:effectLst/>
                        <a:latin typeface="+mn-lt"/>
                        <a:ea typeface="+mn-ea"/>
                        <a:cs typeface="+mn-cs"/>
                      </a:endParaRPr>
                    </a:p>
                  </a:txBody>
                  <a:tcPr marL="0" marR="0" marT="0" marB="0">
                    <a:solidFill>
                      <a:srgbClr val="E9EDF4"/>
                    </a:solidFill>
                  </a:tcPr>
                </a:tc>
                <a:tc>
                  <a:txBody>
                    <a:bodyPr/>
                    <a:lstStyle/>
                    <a:p>
                      <a:pPr marL="44450" marR="0">
                        <a:lnSpc>
                          <a:spcPct val="100000"/>
                        </a:lnSpc>
                        <a:spcBef>
                          <a:spcPts val="600"/>
                        </a:spcBef>
                        <a:spcAft>
                          <a:spcPts val="0"/>
                        </a:spcAft>
                      </a:pPr>
                      <a:r>
                        <a:rPr lang="es-US" sz="1800" kern="1200" dirty="0" smtClean="0">
                          <a:solidFill>
                            <a:schemeClr val="dk1"/>
                          </a:solidFill>
                          <a:effectLst/>
                          <a:latin typeface="+mn-lt"/>
                        </a:rPr>
                        <a:t>Faltas de cobertura de Medicare Original, como deducibles, coseguro y copagos para servicios cubiertos por Medicare.</a:t>
                      </a:r>
                      <a:endParaRPr lang="es-US" sz="1800" kern="1200" dirty="0" smtClean="0">
                        <a:solidFill>
                          <a:schemeClr val="dk1"/>
                        </a:solidFill>
                        <a:effectLst/>
                        <a:latin typeface="+mn-lt"/>
                        <a:ea typeface="+mn-ea"/>
                        <a:cs typeface="+mn-cs"/>
                      </a:endParaRPr>
                    </a:p>
                  </a:txBody>
                  <a:tcPr marL="0" marR="0" marT="0" marB="0">
                    <a:solidFill>
                      <a:srgbClr val="E9EDF4"/>
                    </a:solidFill>
                  </a:tcPr>
                </a:tc>
                <a:tc>
                  <a:txBody>
                    <a:bodyPr/>
                    <a:lstStyle/>
                    <a:p>
                      <a:pPr marL="44450" marR="0">
                        <a:lnSpc>
                          <a:spcPct val="100000"/>
                        </a:lnSpc>
                        <a:spcBef>
                          <a:spcPts val="600"/>
                        </a:spcBef>
                        <a:spcAft>
                          <a:spcPts val="0"/>
                        </a:spcAft>
                      </a:pPr>
                      <a:r>
                        <a:rPr lang="es-US" sz="1800" b="0" kern="1200" dirty="0" smtClean="0">
                          <a:solidFill>
                            <a:schemeClr val="tx1"/>
                          </a:solidFill>
                          <a:effectLst/>
                          <a:latin typeface="+mn-lt"/>
                        </a:rPr>
                        <a:t>Todos los servicios y suministros cubiertos en la Parte A y Parte B. También puede cubrir cosas que no están cubiertas en Medicare Original, como cuidados dentales y para la visión. La mayoría de los planes MA incluyen cobertura Medicare para recetas médicas.</a:t>
                      </a:r>
                      <a:endParaRPr lang="es-US" sz="1800" b="0" kern="1200" spc="-15" dirty="0">
                        <a:solidFill>
                          <a:schemeClr val="tx1"/>
                        </a:solidFill>
                        <a:effectLst/>
                        <a:latin typeface="+mn-lt"/>
                        <a:ea typeface="+mn-ea"/>
                        <a:cs typeface="+mn-cs"/>
                      </a:endParaRPr>
                    </a:p>
                  </a:txBody>
                  <a:tcPr marL="0" marR="0" marT="0" marB="0">
                    <a:solidFill>
                      <a:srgbClr val="E9EDF4"/>
                    </a:solidFill>
                  </a:tcPr>
                </a:tc>
              </a:tr>
              <a:tr h="333225">
                <a:tc>
                  <a:txBody>
                    <a:bodyPr/>
                    <a:lstStyle/>
                    <a:p>
                      <a:pPr marL="91440" marR="0" indent="0" algn="l" defTabSz="914400" rtl="0" eaLnBrk="1" latinLnBrk="0" hangingPunct="1">
                        <a:lnSpc>
                          <a:spcPct val="100000"/>
                        </a:lnSpc>
                        <a:spcBef>
                          <a:spcPts val="600"/>
                        </a:spcBef>
                        <a:spcAft>
                          <a:spcPts val="0"/>
                        </a:spcAft>
                        <a:buFont typeface="Wingdings" panose="05000000000000000000" pitchFamily="2" charset="2"/>
                        <a:buNone/>
                      </a:pPr>
                      <a:r>
                        <a:rPr lang="es-US" sz="1800" b="1" kern="1200" dirty="0" smtClean="0">
                          <a:solidFill>
                            <a:schemeClr val="tx1"/>
                          </a:solidFill>
                          <a:effectLst/>
                          <a:latin typeface="+mn-lt"/>
                        </a:rPr>
                        <a:t>Usted debe tener</a:t>
                      </a:r>
                      <a:endParaRPr lang="es-US" sz="1800" b="1" kern="1200" dirty="0">
                        <a:solidFill>
                          <a:schemeClr val="tx1"/>
                        </a:solidFill>
                        <a:effectLst/>
                        <a:latin typeface="+mn-lt"/>
                        <a:ea typeface="+mn-ea"/>
                        <a:cs typeface="+mn-cs"/>
                      </a:endParaRPr>
                    </a:p>
                  </a:txBody>
                  <a:tcPr marL="0" marR="0" marT="0" marB="0">
                    <a:lnB w="6350" cap="flat" cmpd="sng" algn="ctr">
                      <a:solidFill>
                        <a:schemeClr val="bg1"/>
                      </a:solidFill>
                      <a:prstDash val="solid"/>
                      <a:round/>
                      <a:headEnd type="none" w="med" len="med"/>
                      <a:tailEnd type="none" w="med" len="med"/>
                    </a:lnB>
                    <a:solidFill>
                      <a:srgbClr val="D0D8E8"/>
                    </a:solidFill>
                  </a:tcPr>
                </a:tc>
                <a:tc>
                  <a:txBody>
                    <a:bodyPr/>
                    <a:lstStyle/>
                    <a:p>
                      <a:pPr marL="44450" marR="0">
                        <a:lnSpc>
                          <a:spcPct val="100000"/>
                        </a:lnSpc>
                        <a:spcBef>
                          <a:spcPts val="600"/>
                        </a:spcBef>
                        <a:spcAft>
                          <a:spcPts val="0"/>
                        </a:spcAft>
                      </a:pPr>
                      <a:r>
                        <a:rPr lang="es-US" sz="1800" kern="1200" dirty="0" smtClean="0">
                          <a:solidFill>
                            <a:schemeClr val="dk1"/>
                          </a:solidFill>
                          <a:effectLst/>
                          <a:latin typeface="+mn-lt"/>
                        </a:rPr>
                        <a:t>Parte A y Parte B</a:t>
                      </a:r>
                      <a:endParaRPr lang="es-US" sz="1800" b="0" kern="1200" spc="-15" dirty="0">
                        <a:solidFill>
                          <a:schemeClr val="tx1"/>
                        </a:solidFill>
                        <a:effectLst/>
                        <a:latin typeface="+mn-lt"/>
                        <a:ea typeface="+mn-ea"/>
                        <a:cs typeface="+mn-cs"/>
                      </a:endParaRPr>
                    </a:p>
                  </a:txBody>
                  <a:tcPr marL="0" marR="0" marT="0" marB="0">
                    <a:lnB w="6350" cap="flat" cmpd="sng" algn="ctr">
                      <a:solidFill>
                        <a:schemeClr val="bg1"/>
                      </a:solidFill>
                      <a:prstDash val="solid"/>
                      <a:round/>
                      <a:headEnd type="none" w="med" len="med"/>
                      <a:tailEnd type="none" w="med" len="med"/>
                    </a:lnB>
                    <a:solidFill>
                      <a:srgbClr val="D0D8E8"/>
                    </a:solidFill>
                  </a:tcPr>
                </a:tc>
                <a:tc>
                  <a:txBody>
                    <a:bodyPr/>
                    <a:lstStyle/>
                    <a:p>
                      <a:pPr marL="44450" marR="0" algn="l" defTabSz="914400" rtl="0" eaLnBrk="1" latinLnBrk="0" hangingPunct="1">
                        <a:lnSpc>
                          <a:spcPct val="100000"/>
                        </a:lnSpc>
                        <a:spcBef>
                          <a:spcPts val="600"/>
                        </a:spcBef>
                        <a:spcAft>
                          <a:spcPts val="0"/>
                        </a:spcAft>
                      </a:pPr>
                      <a:r>
                        <a:rPr lang="es-US" sz="1800" b="0" kern="1200" dirty="0" smtClean="0">
                          <a:solidFill>
                            <a:schemeClr val="dk1"/>
                          </a:solidFill>
                          <a:effectLst/>
                          <a:latin typeface="+mn-lt"/>
                        </a:rPr>
                        <a:t>Parte A y Parte B</a:t>
                      </a:r>
                      <a:endParaRPr lang="es-US" sz="1800" b="0" kern="1200" dirty="0">
                        <a:solidFill>
                          <a:schemeClr val="dk1"/>
                        </a:solidFill>
                        <a:effectLst/>
                        <a:latin typeface="+mn-lt"/>
                        <a:ea typeface="+mn-ea"/>
                        <a:cs typeface="+mn-cs"/>
                      </a:endParaRPr>
                    </a:p>
                  </a:txBody>
                  <a:tcPr marL="0" marR="0" marT="0" marB="0">
                    <a:lnB w="6350" cap="flat" cmpd="sng" algn="ctr">
                      <a:solidFill>
                        <a:schemeClr val="bg1"/>
                      </a:solidFill>
                      <a:prstDash val="solid"/>
                      <a:round/>
                      <a:headEnd type="none" w="med" len="med"/>
                      <a:tailEnd type="none" w="med" len="med"/>
                    </a:lnB>
                    <a:solidFill>
                      <a:srgbClr val="D0D8E8"/>
                    </a:solidFill>
                  </a:tcPr>
                </a:tc>
              </a:tr>
              <a:tr h="912111">
                <a:tc>
                  <a:txBody>
                    <a:bodyPr/>
                    <a:lstStyle/>
                    <a:p>
                      <a:pPr marL="91440" marR="0" indent="0" algn="l" defTabSz="914400" rtl="0" eaLnBrk="1" latinLnBrk="0" hangingPunct="1">
                        <a:lnSpc>
                          <a:spcPct val="100000"/>
                        </a:lnSpc>
                        <a:spcBef>
                          <a:spcPts val="600"/>
                        </a:spcBef>
                        <a:spcAft>
                          <a:spcPts val="0"/>
                        </a:spcAft>
                        <a:buFont typeface="Wingdings" panose="05000000000000000000" pitchFamily="2" charset="2"/>
                        <a:buNone/>
                      </a:pPr>
                      <a:r>
                        <a:rPr lang="es-US" sz="1800" b="1" kern="1200" dirty="0" smtClean="0">
                          <a:solidFill>
                            <a:schemeClr val="tx1"/>
                          </a:solidFill>
                          <a:effectLst/>
                          <a:latin typeface="+mn-lt"/>
                        </a:rPr>
                        <a:t>¿Paga una prima?</a:t>
                      </a:r>
                      <a:endParaRPr lang="es-US" sz="1800" b="1" kern="1200" dirty="0">
                        <a:solidFill>
                          <a:schemeClr val="tx1"/>
                        </a:solidFill>
                        <a:effectLst/>
                        <a:latin typeface="+mn-lt"/>
                        <a:ea typeface="+mn-ea"/>
                        <a:cs typeface="+mn-cs"/>
                      </a:endParaRPr>
                    </a:p>
                  </a:txBody>
                  <a:tcPr marL="0" marR="0" marT="0" marB="0">
                    <a:lnT w="6350" cap="flat" cmpd="sng" algn="ctr">
                      <a:solidFill>
                        <a:schemeClr val="bg1"/>
                      </a:solidFill>
                      <a:prstDash val="solid"/>
                      <a:round/>
                      <a:headEnd type="none" w="med" len="med"/>
                      <a:tailEnd type="none" w="med" len="med"/>
                    </a:lnT>
                    <a:solidFill>
                      <a:srgbClr val="E9EDF4"/>
                    </a:solidFill>
                  </a:tcPr>
                </a:tc>
                <a:tc>
                  <a:txBody>
                    <a:bodyPr/>
                    <a:lstStyle/>
                    <a:p>
                      <a:pPr marL="44450" marR="0" algn="l" defTabSz="914400" rtl="0" eaLnBrk="1" latinLnBrk="0" hangingPunct="1">
                        <a:lnSpc>
                          <a:spcPct val="100000"/>
                        </a:lnSpc>
                        <a:spcBef>
                          <a:spcPts val="600"/>
                        </a:spcBef>
                        <a:spcAft>
                          <a:spcPts val="0"/>
                        </a:spcAft>
                      </a:pPr>
                      <a:r>
                        <a:rPr lang="es-US" sz="1800" b="0" kern="1200" dirty="0" smtClean="0">
                          <a:solidFill>
                            <a:schemeClr val="dk1"/>
                          </a:solidFill>
                          <a:effectLst/>
                          <a:latin typeface="+mn-lt"/>
                        </a:rPr>
                        <a:t>Sí. Paga una prima por la</a:t>
                      </a:r>
                      <a:r>
                        <a:rPr dirty="0"/>
                        <a:t> </a:t>
                      </a:r>
                      <a:r>
                        <a:rPr lang="es-US" sz="1800" b="0" kern="1200" dirty="0" smtClean="0">
                          <a:solidFill>
                            <a:schemeClr val="dk1"/>
                          </a:solidFill>
                          <a:effectLst/>
                          <a:latin typeface="+mn-lt"/>
                        </a:rPr>
                        <a:t>póliza y paga la prima de la Parte B.</a:t>
                      </a:r>
                      <a:endParaRPr lang="es-US" sz="1800" b="0" kern="1200" dirty="0">
                        <a:solidFill>
                          <a:schemeClr val="dk1"/>
                        </a:solidFill>
                        <a:effectLst/>
                        <a:latin typeface="+mn-lt"/>
                        <a:ea typeface="+mn-ea"/>
                        <a:cs typeface="+mn-cs"/>
                      </a:endParaRPr>
                    </a:p>
                  </a:txBody>
                  <a:tcPr marL="0" marR="0" marT="0" marB="0">
                    <a:lnT w="6350" cap="flat" cmpd="sng" algn="ctr">
                      <a:solidFill>
                        <a:schemeClr val="bg1"/>
                      </a:solidFill>
                      <a:prstDash val="solid"/>
                      <a:round/>
                      <a:headEnd type="none" w="med" len="med"/>
                      <a:tailEnd type="none" w="med" len="med"/>
                    </a:lnT>
                    <a:solidFill>
                      <a:srgbClr val="E9EDF4"/>
                    </a:solidFill>
                  </a:tcPr>
                </a:tc>
                <a:tc>
                  <a:txBody>
                    <a:bodyPr/>
                    <a:lstStyle/>
                    <a:p>
                      <a:pPr marL="44450" marR="0" algn="l" defTabSz="914400" rtl="0" eaLnBrk="1" latinLnBrk="0" hangingPunct="1">
                        <a:lnSpc>
                          <a:spcPct val="100000"/>
                        </a:lnSpc>
                        <a:spcBef>
                          <a:spcPts val="600"/>
                        </a:spcBef>
                        <a:spcAft>
                          <a:spcPts val="0"/>
                        </a:spcAft>
                      </a:pPr>
                      <a:r>
                        <a:rPr lang="es-US" sz="1800" b="0" kern="1200" dirty="0" smtClean="0">
                          <a:solidFill>
                            <a:schemeClr val="dk1"/>
                          </a:solidFill>
                          <a:effectLst/>
                          <a:latin typeface="+mn-lt"/>
                        </a:rPr>
                        <a:t>Sí. En la mayoría de los casos, usted paga una prima por el plan y la prima de la Parte B.</a:t>
                      </a:r>
                      <a:endParaRPr lang="es-US" sz="1800" b="0" kern="1200" dirty="0">
                        <a:solidFill>
                          <a:schemeClr val="dk1"/>
                        </a:solidFill>
                        <a:effectLst/>
                        <a:latin typeface="+mn-lt"/>
                        <a:ea typeface="+mn-ea"/>
                        <a:cs typeface="+mn-cs"/>
                      </a:endParaRPr>
                    </a:p>
                  </a:txBody>
                  <a:tcPr marL="0" marR="0" marT="0" marB="0">
                    <a:lnT w="6350" cap="flat" cmpd="sng" algn="ctr">
                      <a:solidFill>
                        <a:schemeClr val="bg1"/>
                      </a:solidFill>
                      <a:prstDash val="solid"/>
                      <a:round/>
                      <a:headEnd type="none" w="med" len="med"/>
                      <a:tailEnd type="none" w="med" len="med"/>
                    </a:lnT>
                    <a:solidFill>
                      <a:srgbClr val="E9EDF4"/>
                    </a:solidFill>
                  </a:tcPr>
                </a:tc>
              </a:tr>
            </a:tbl>
          </a:graphicData>
        </a:graphic>
      </p:graphicFrame>
      <p:sp>
        <p:nvSpPr>
          <p:cNvPr id="3" name="Date Placeholder 2"/>
          <p:cNvSpPr>
            <a:spLocks noGrp="1"/>
          </p:cNvSpPr>
          <p:nvPr>
            <p:ph type="dt" sz="half" idx="10"/>
          </p:nvPr>
        </p:nvSpPr>
        <p:spPr/>
        <p:txBody>
          <a:bodyPr/>
          <a:lstStyle/>
          <a:p>
            <a:r>
              <a:rPr lang="en-US" smtClean="0"/>
              <a:t>septiembre de 2017</a:t>
            </a:r>
            <a:endParaRPr lang="en-US" dirty="0"/>
          </a:p>
        </p:txBody>
      </p:sp>
      <p:sp>
        <p:nvSpPr>
          <p:cNvPr id="7" name="Footer Placeholder 6"/>
          <p:cNvSpPr>
            <a:spLocks noGrp="1"/>
          </p:cNvSpPr>
          <p:nvPr>
            <p:ph type="ftr" sz="quarter" idx="11"/>
          </p:nvPr>
        </p:nvSpPr>
        <p:spPr/>
        <p:txBody>
          <a:bodyPr/>
          <a:lstStyle/>
          <a:p>
            <a:r>
              <a:rPr lang="es-ES" smtClean="0"/>
              <a:t>Pólizas del Asegurador Suplementario de Medicare (Medigap)</a:t>
            </a:r>
            <a:endParaRPr lang="en-US" dirty="0"/>
          </a:p>
        </p:txBody>
      </p:sp>
      <p:sp>
        <p:nvSpPr>
          <p:cNvPr id="8" name="Slide Number Placeholder 7"/>
          <p:cNvSpPr>
            <a:spLocks noGrp="1"/>
          </p:cNvSpPr>
          <p:nvPr>
            <p:ph type="sldNum" sz="quarter" idx="12"/>
          </p:nvPr>
        </p:nvSpPr>
        <p:spPr/>
        <p:txBody>
          <a:bodyPr/>
          <a:lstStyle/>
          <a:p>
            <a:fld id="{D60A6685-DBF6-4C41-A0CC-AA9EA7A85A20}" type="slidenum">
              <a:rPr lang="en-US" smtClean="0"/>
              <a:t>7</a:t>
            </a:fld>
            <a:endParaRPr lang="en-US" dirty="0"/>
          </a:p>
        </p:txBody>
      </p:sp>
    </p:spTree>
    <p:extLst>
      <p:ext uri="{BB962C8B-B14F-4D97-AF65-F5344CB8AC3E}">
        <p14:creationId xmlns:p14="http://schemas.microsoft.com/office/powerpoint/2010/main" val="21174114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US" dirty="0" smtClean="0"/>
              <a:t>Costos de Medicare Original en 2017: Parte A</a:t>
            </a:r>
          </a:p>
        </p:txBody>
      </p:sp>
      <p:graphicFrame>
        <p:nvGraphicFramePr>
          <p:cNvPr id="8" name="Content Placeholder 6" descr="Table showing Original Medicare Costs in 2015. Detail included in speakers' notes." title="Medicare Costs in 2015 Table"/>
          <p:cNvGraphicFramePr>
            <a:graphicFrameLocks/>
          </p:cNvGraphicFramePr>
          <p:nvPr>
            <p:extLst>
              <p:ext uri="{D42A27DB-BD31-4B8C-83A1-F6EECF244321}">
                <p14:modId xmlns:p14="http://schemas.microsoft.com/office/powerpoint/2010/main" val="2709778851"/>
              </p:ext>
            </p:extLst>
          </p:nvPr>
        </p:nvGraphicFramePr>
        <p:xfrm>
          <a:off x="94129" y="1143000"/>
          <a:ext cx="8942295" cy="5106458"/>
        </p:xfrm>
        <a:graphic>
          <a:graphicData uri="http://schemas.openxmlformats.org/drawingml/2006/table">
            <a:tbl>
              <a:tblPr firstRow="1" bandRow="1">
                <a:tableStyleId>{5C22544A-7EE6-4342-B048-85BDC9FD1C3A}</a:tableStyleId>
              </a:tblPr>
              <a:tblGrid>
                <a:gridCol w="2698529"/>
                <a:gridCol w="6243766"/>
              </a:tblGrid>
              <a:tr h="565857">
                <a:tc>
                  <a:txBody>
                    <a:bodyPr/>
                    <a:lstStyle/>
                    <a:p>
                      <a:pPr algn="ctr"/>
                      <a:r>
                        <a:rPr lang="en-US" sz="2400" dirty="0" smtClean="0"/>
                        <a:t>Costos de Medicare</a:t>
                      </a:r>
                    </a:p>
                  </a:txBody>
                  <a:tcPr marL="88969" marR="88969"/>
                </a:tc>
                <a:tc>
                  <a:txBody>
                    <a:bodyPr/>
                    <a:lstStyle/>
                    <a:p>
                      <a:pPr algn="ctr"/>
                      <a:r>
                        <a:rPr lang="en-US" sz="2400" dirty="0" smtClean="0"/>
                        <a:t>Monto que paga</a:t>
                      </a:r>
                      <a:endParaRPr lang="es-US" sz="2400" dirty="0"/>
                    </a:p>
                  </a:txBody>
                  <a:tcPr marL="88969" marR="88969"/>
                </a:tc>
              </a:tr>
              <a:tr h="420351">
                <a:tc>
                  <a:txBody>
                    <a:bodyPr/>
                    <a:lstStyle/>
                    <a:p>
                      <a:r>
                        <a:rPr lang="en-US" sz="1800" b="1" dirty="0" smtClean="0"/>
                        <a:t>Deducible de la Parte A</a:t>
                      </a:r>
                      <a:endParaRPr lang="es-US" sz="1800" b="1" dirty="0"/>
                    </a:p>
                  </a:txBody>
                  <a:tcPr marL="88969" marR="88969"/>
                </a:tc>
                <a:tc>
                  <a:txBody>
                    <a:bodyPr/>
                    <a:lstStyle/>
                    <a:p>
                      <a:r>
                        <a:rPr lang="en-US" sz="1800" dirty="0" smtClean="0"/>
                        <a:t>$1,316 por cada período de beneficios</a:t>
                      </a:r>
                      <a:endParaRPr lang="es-US" sz="1800" dirty="0"/>
                    </a:p>
                  </a:txBody>
                  <a:tcPr marL="88969" marR="88969"/>
                </a:tc>
              </a:tr>
              <a:tr h="1471229">
                <a:tc>
                  <a:txBody>
                    <a:bodyPr/>
                    <a:lstStyle/>
                    <a:p>
                      <a:r>
                        <a:rPr lang="en-US" sz="1800" b="1" dirty="0" smtClean="0"/>
                        <a:t>Internación</a:t>
                      </a:r>
                      <a:endParaRPr lang="es-US" sz="1800" b="1" dirty="0"/>
                    </a:p>
                  </a:txBody>
                  <a:tcPr marL="88969" marR="88969"/>
                </a:tc>
                <a:tc>
                  <a:txBody>
                    <a:bodyPr/>
                    <a:lstStyle/>
                    <a:p>
                      <a:pPr>
                        <a:spcAft>
                          <a:spcPts val="300"/>
                        </a:spcAft>
                      </a:pPr>
                      <a:r>
                        <a:rPr lang="en-US" sz="1800" dirty="0" smtClean="0"/>
                        <a:t>Sin coseguro para los días 1 a 60</a:t>
                      </a:r>
                      <a:r>
                        <a:rPr dirty="0"/>
                        <a:t/>
                      </a:r>
                      <a:br>
                        <a:rPr dirty="0"/>
                      </a:br>
                      <a:r>
                        <a:rPr lang="en-US" sz="1800" dirty="0" smtClean="0"/>
                        <a:t>$329 por día para los días 61 a 90</a:t>
                      </a:r>
                    </a:p>
                    <a:p>
                      <a:pPr marL="0" marR="0" indent="0" algn="l" defTabSz="914400" rtl="0" eaLnBrk="1" fontAlgn="auto" latinLnBrk="0" hangingPunct="1">
                        <a:lnSpc>
                          <a:spcPct val="100000"/>
                        </a:lnSpc>
                        <a:spcBef>
                          <a:spcPts val="0"/>
                        </a:spcBef>
                        <a:spcAft>
                          <a:spcPts val="300"/>
                        </a:spcAft>
                        <a:buClrTx/>
                        <a:buSzTx/>
                        <a:buFontTx/>
                        <a:buNone/>
                        <a:tabLst/>
                        <a:defRPr/>
                      </a:pPr>
                      <a:r>
                        <a:rPr lang="en-US" sz="1800" baseline="0" dirty="0" smtClean="0"/>
                        <a:t>$658 por día para los días 91 a 150 </a:t>
                      </a:r>
                      <a:r>
                        <a:rPr lang="en-US" sz="1800" dirty="0" smtClean="0"/>
                        <a:t>(60 días de reserva por vida)</a:t>
                      </a:r>
                    </a:p>
                    <a:p>
                      <a:pPr>
                        <a:spcAft>
                          <a:spcPts val="300"/>
                        </a:spcAft>
                      </a:pPr>
                      <a:r>
                        <a:rPr lang="en-US" sz="1800" baseline="0" dirty="0" smtClean="0"/>
                        <a:t>Todos los costos después de los 150 días </a:t>
                      </a:r>
                      <a:endParaRPr lang="es-US" sz="1800" dirty="0"/>
                    </a:p>
                  </a:txBody>
                  <a:tcPr marL="88969" marR="88969"/>
                </a:tc>
              </a:tr>
              <a:tr h="1147881">
                <a:tc>
                  <a:txBody>
                    <a:bodyPr/>
                    <a:lstStyle/>
                    <a:p>
                      <a:r>
                        <a:rPr lang="en-US" sz="1800" b="1" dirty="0" smtClean="0"/>
                        <a:t>Cuidado en un centro de enfermería especializada</a:t>
                      </a:r>
                      <a:endParaRPr lang="es-US" sz="1800" b="1" dirty="0"/>
                    </a:p>
                  </a:txBody>
                  <a:tcPr marL="88969" marR="88969"/>
                </a:tc>
                <a:tc>
                  <a:txBody>
                    <a:bodyPr/>
                    <a:lstStyle/>
                    <a:p>
                      <a:pPr>
                        <a:spcAft>
                          <a:spcPts val="300"/>
                        </a:spcAft>
                      </a:pPr>
                      <a:r>
                        <a:rPr lang="en-US" sz="1800" dirty="0" smtClean="0"/>
                        <a:t>Sin coseguro para los días 1 a 20</a:t>
                      </a:r>
                    </a:p>
                    <a:p>
                      <a:pPr>
                        <a:spcAft>
                          <a:spcPts val="300"/>
                        </a:spcAft>
                      </a:pPr>
                      <a:r>
                        <a:rPr lang="en-US" sz="1800" baseline="0" dirty="0" smtClean="0"/>
                        <a:t>$164.50 por día para los días 21 a 100</a:t>
                      </a:r>
                    </a:p>
                    <a:p>
                      <a:pPr>
                        <a:spcAft>
                          <a:spcPts val="300"/>
                        </a:spcAft>
                      </a:pPr>
                      <a:r>
                        <a:rPr lang="en-US" sz="1800" baseline="0" dirty="0" smtClean="0"/>
                        <a:t>Todos los costos después de los 100 días</a:t>
                      </a:r>
                      <a:endParaRPr lang="es-US" sz="1800" dirty="0"/>
                    </a:p>
                  </a:txBody>
                  <a:tcPr marL="88969" marR="88969"/>
                </a:tc>
              </a:tr>
              <a:tr h="1430810">
                <a:tc>
                  <a:txBody>
                    <a:bodyPr/>
                    <a:lstStyle/>
                    <a:p>
                      <a:r>
                        <a:rPr lang="en-US" sz="1800" b="1" dirty="0" smtClean="0"/>
                        <a:t>Cuidado de hospicio</a:t>
                      </a:r>
                      <a:endParaRPr lang="es-US" sz="1800" b="1" dirty="0"/>
                    </a:p>
                  </a:txBody>
                  <a:tcPr marL="88969" marR="88969"/>
                </a:tc>
                <a:tc>
                  <a:txBody>
                    <a:bodyPr/>
                    <a:lstStyle/>
                    <a:p>
                      <a:pPr>
                        <a:spcAft>
                          <a:spcPts val="300"/>
                        </a:spcAft>
                      </a:pPr>
                      <a:r>
                        <a:rPr lang="en-US" sz="1800" dirty="0" smtClean="0"/>
                        <a:t>5% del monto aprobado por Medicare para el cuidado</a:t>
                      </a:r>
                      <a:r>
                        <a:rPr dirty="0"/>
                        <a:t> </a:t>
                      </a:r>
                      <a:r>
                        <a:rPr lang="en-US" sz="1800" dirty="0" smtClean="0"/>
                        <a:t>de relevo de hospitalización (coseguro).</a:t>
                      </a:r>
                    </a:p>
                    <a:p>
                      <a:pPr>
                        <a:spcAft>
                          <a:spcPts val="300"/>
                        </a:spcAft>
                      </a:pPr>
                      <a:r>
                        <a:rPr lang="en-US" sz="1800" dirty="0" smtClean="0"/>
                        <a:t>Un copago de hasta $5 por receta para medicamentos recetados para pacientes ambulatorios para el abordaje del dolor y los síntomas.</a:t>
                      </a:r>
                      <a:endParaRPr lang="es-US" sz="1800" dirty="0"/>
                    </a:p>
                  </a:txBody>
                  <a:tcPr marL="88969" marR="88969"/>
                </a:tc>
              </a:tr>
            </a:tbl>
          </a:graphicData>
        </a:graphic>
      </p:graphicFrame>
      <p:sp>
        <p:nvSpPr>
          <p:cNvPr id="2" name="Date Placeholder 1"/>
          <p:cNvSpPr>
            <a:spLocks noGrp="1"/>
          </p:cNvSpPr>
          <p:nvPr>
            <p:ph type="dt" sz="half" idx="10"/>
          </p:nvPr>
        </p:nvSpPr>
        <p:spPr/>
        <p:txBody>
          <a:bodyPr/>
          <a:lstStyle/>
          <a:p>
            <a:r>
              <a:rPr lang="en-US" smtClean="0"/>
              <a:t>septiembre de 2017</a:t>
            </a:r>
            <a:endParaRPr lang="en-US" dirty="0"/>
          </a:p>
        </p:txBody>
      </p:sp>
      <p:sp>
        <p:nvSpPr>
          <p:cNvPr id="3" name="Footer Placeholder 2"/>
          <p:cNvSpPr>
            <a:spLocks noGrp="1"/>
          </p:cNvSpPr>
          <p:nvPr>
            <p:ph type="ftr" sz="quarter" idx="11"/>
          </p:nvPr>
        </p:nvSpPr>
        <p:spPr/>
        <p:txBody>
          <a:bodyPr/>
          <a:lstStyle/>
          <a:p>
            <a:r>
              <a:rPr lang="es-ES" smtClean="0"/>
              <a:t>Pólizas del Asegurador Suplementario de Medicare (Medigap)</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8</a:t>
            </a:fld>
            <a:endParaRPr lang="en-US" dirty="0"/>
          </a:p>
        </p:txBody>
      </p:sp>
    </p:spTree>
    <p:extLst>
      <p:ext uri="{BB962C8B-B14F-4D97-AF65-F5344CB8AC3E}">
        <p14:creationId xmlns:p14="http://schemas.microsoft.com/office/powerpoint/2010/main" val="21760933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US" dirty="0" smtClean="0"/>
              <a:t>Costos de Medicare Original en 2017: Parte B</a:t>
            </a:r>
            <a:endParaRPr lang="es-US" dirty="0"/>
          </a:p>
        </p:txBody>
      </p:sp>
      <p:graphicFrame>
        <p:nvGraphicFramePr>
          <p:cNvPr id="7" name="Content Placeholder 6" descr="Table showing Original Medicare Costs in 2015. Detail included in speakers' notes." title="Medicare Costs in 2015 Table"/>
          <p:cNvGraphicFramePr>
            <a:graphicFrameLocks noGrp="1"/>
          </p:cNvGraphicFramePr>
          <p:nvPr>
            <p:ph idx="1"/>
            <p:extLst>
              <p:ext uri="{D42A27DB-BD31-4B8C-83A1-F6EECF244321}">
                <p14:modId xmlns:p14="http://schemas.microsoft.com/office/powerpoint/2010/main" val="2819124046"/>
              </p:ext>
            </p:extLst>
          </p:nvPr>
        </p:nvGraphicFramePr>
        <p:xfrm>
          <a:off x="228600" y="1250576"/>
          <a:ext cx="8740587" cy="4541520"/>
        </p:xfrm>
        <a:graphic>
          <a:graphicData uri="http://schemas.openxmlformats.org/drawingml/2006/table">
            <a:tbl>
              <a:tblPr firstRow="1" bandRow="1">
                <a:tableStyleId>{5C22544A-7EE6-4342-B048-85BDC9FD1C3A}</a:tableStyleId>
              </a:tblPr>
              <a:tblGrid>
                <a:gridCol w="3162563"/>
                <a:gridCol w="5578024"/>
              </a:tblGrid>
              <a:tr h="470401">
                <a:tc>
                  <a:txBody>
                    <a:bodyPr/>
                    <a:lstStyle/>
                    <a:p>
                      <a:pPr algn="ctr">
                        <a:spcBef>
                          <a:spcPts val="600"/>
                        </a:spcBef>
                      </a:pPr>
                      <a:r>
                        <a:rPr lang="en-US" sz="2800" dirty="0" smtClean="0"/>
                        <a:t>Costos de Medicare</a:t>
                      </a:r>
                    </a:p>
                  </a:txBody>
                  <a:tcPr marL="88969" marR="88969"/>
                </a:tc>
                <a:tc>
                  <a:txBody>
                    <a:bodyPr/>
                    <a:lstStyle/>
                    <a:p>
                      <a:pPr algn="ctr">
                        <a:spcBef>
                          <a:spcPts val="600"/>
                        </a:spcBef>
                      </a:pPr>
                      <a:r>
                        <a:rPr lang="en-US" sz="2800" dirty="0" smtClean="0"/>
                        <a:t>Monto que paga</a:t>
                      </a:r>
                      <a:endParaRPr lang="es-US" sz="2800" dirty="0"/>
                    </a:p>
                  </a:txBody>
                  <a:tcPr marL="88969" marR="88969"/>
                </a:tc>
              </a:tr>
              <a:tr h="359719">
                <a:tc>
                  <a:txBody>
                    <a:bodyPr/>
                    <a:lstStyle/>
                    <a:p>
                      <a:pPr>
                        <a:spcBef>
                          <a:spcPts val="600"/>
                        </a:spcBef>
                      </a:pPr>
                      <a:r>
                        <a:rPr lang="en-US" sz="1800" b="1" dirty="0" smtClean="0">
                          <a:solidFill>
                            <a:schemeClr val="tx1"/>
                          </a:solidFill>
                        </a:rPr>
                        <a:t>Deducible anual de la</a:t>
                      </a:r>
                      <a:r>
                        <a:rPr sz="1800" dirty="0"/>
                        <a:t> </a:t>
                      </a:r>
                      <a:r>
                        <a:rPr lang="en-US" sz="1800" b="1" dirty="0" smtClean="0"/>
                        <a:t>Parte B</a:t>
                      </a:r>
                      <a:endParaRPr lang="es-US" sz="1800" b="1" dirty="0"/>
                    </a:p>
                  </a:txBody>
                  <a:tcPr marL="88969" marR="88969"/>
                </a:tc>
                <a:tc>
                  <a:txBody>
                    <a:bodyPr/>
                    <a:lstStyle/>
                    <a:p>
                      <a:pPr>
                        <a:spcBef>
                          <a:spcPts val="600"/>
                        </a:spcBef>
                      </a:pPr>
                      <a:r>
                        <a:rPr lang="en-US" sz="1800" dirty="0" smtClean="0"/>
                        <a:t>$183</a:t>
                      </a:r>
                      <a:endParaRPr lang="es-US" sz="1800" dirty="0"/>
                    </a:p>
                  </a:txBody>
                  <a:tcPr marL="88969" marR="88969"/>
                </a:tc>
              </a:tr>
              <a:tr h="2019958">
                <a:tc>
                  <a: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en-US" sz="1800" b="1" dirty="0" smtClean="0"/>
                        <a:t>Coseguro y copago</a:t>
                      </a:r>
                      <a:r>
                        <a:rPr sz="1800" dirty="0"/>
                        <a:t> </a:t>
                      </a:r>
                      <a:r>
                        <a:rPr lang="en-US" sz="1800" b="1" dirty="0" smtClean="0"/>
                        <a:t>para servicios de la Parte B</a:t>
                      </a:r>
                    </a:p>
                    <a:p>
                      <a:pPr>
                        <a:spcBef>
                          <a:spcPts val="600"/>
                        </a:spcBef>
                      </a:pPr>
                      <a:endParaRPr lang="es-US" sz="1800" b="1" dirty="0"/>
                    </a:p>
                  </a:txBody>
                  <a:tcPr marL="88969" marR="88969"/>
                </a:tc>
                <a:tc>
                  <a:txBody>
                    <a:bodyPr/>
                    <a:lstStyle/>
                    <a:p>
                      <a:pPr>
                        <a:spcBef>
                          <a:spcPts val="600"/>
                        </a:spcBef>
                        <a:spcAft>
                          <a:spcPts val="600"/>
                        </a:spcAft>
                      </a:pPr>
                      <a:r>
                        <a:rPr lang="en-US" sz="1800" dirty="0" smtClean="0"/>
                        <a:t>Coseguro del 20% para la mayoría de los servicios cubiertos, por ejemplo, servicios de los médicos y ciertos servicios preventivos, si el proveedor acepta la asignación </a:t>
                      </a:r>
                    </a:p>
                    <a:p>
                      <a:pPr>
                        <a:spcBef>
                          <a:spcPts val="600"/>
                        </a:spcBef>
                        <a:spcAft>
                          <a:spcPts val="600"/>
                        </a:spcAft>
                      </a:pPr>
                      <a:r>
                        <a:rPr lang="en-US" sz="1800" dirty="0" smtClean="0"/>
                        <a:t>$0 para algunos servicios preventivos</a:t>
                      </a:r>
                    </a:p>
                    <a:p>
                      <a:pPr>
                        <a:spcBef>
                          <a:spcPts val="600"/>
                        </a:spcBef>
                      </a:pPr>
                      <a:r>
                        <a:rPr lang="en-US" sz="1800" dirty="0" smtClean="0"/>
                        <a:t>Coseguro del 20% para servicios de salud mental para pacientes ambulatorios, y copagos para servicios ambulatorios en hospitales</a:t>
                      </a:r>
                    </a:p>
                  </a:txBody>
                  <a:tcPr marL="88969" marR="88969"/>
                </a:tc>
              </a:tr>
              <a:tr h="1264722">
                <a:tc>
                  <a:txBody>
                    <a:bodyPr/>
                    <a:lstStyle/>
                    <a:p>
                      <a:pPr>
                        <a:spcBef>
                          <a:spcPts val="600"/>
                        </a:spcBef>
                      </a:pPr>
                      <a:r>
                        <a:rPr lang="en-US" sz="1800" b="1" dirty="0" smtClean="0"/>
                        <a:t>Prima de la Parte B</a:t>
                      </a:r>
                      <a:endParaRPr lang="es-US" sz="1800" b="1" dirty="0"/>
                    </a:p>
                  </a:txBody>
                  <a:tcPr marL="88969" marR="88969"/>
                </a:tc>
                <a:tc>
                  <a:txBody>
                    <a:bodyPr/>
                    <a:lstStyle/>
                    <a:p>
                      <a:pPr>
                        <a:spcBef>
                          <a:spcPts val="600"/>
                        </a:spcBef>
                      </a:pPr>
                      <a:r>
                        <a:rPr lang="en-US" sz="1800" baseline="0" dirty="0" smtClean="0">
                          <a:solidFill>
                            <a:schemeClr val="tx1"/>
                          </a:solidFill>
                        </a:rPr>
                        <a:t>$134 por mes es la prima estándar</a:t>
                      </a:r>
                    </a:p>
                    <a:p>
                      <a:pPr marL="280988" indent="-280988">
                        <a:spcBef>
                          <a:spcPts val="600"/>
                        </a:spcBef>
                        <a:buFont typeface="Wingdings" panose="05000000000000000000" pitchFamily="2" charset="2"/>
                        <a:buChar char="§"/>
                      </a:pPr>
                      <a:r>
                        <a:rPr lang="en-US" sz="1800" baseline="0" dirty="0" smtClean="0"/>
                        <a:t>Más alta para quienes tienen ingresos más altos</a:t>
                      </a:r>
                      <a:endParaRPr lang="es-US" sz="1800" dirty="0" smtClean="0"/>
                    </a:p>
                    <a:p>
                      <a:pPr>
                        <a:spcBef>
                          <a:spcPts val="600"/>
                        </a:spcBef>
                      </a:pPr>
                      <a:r>
                        <a:rPr lang="en-US" sz="1800" dirty="0" smtClean="0"/>
                        <a:t>$109 es la prima promedio si obtiene beneficios del Seguro social </a:t>
                      </a:r>
                    </a:p>
                  </a:txBody>
                  <a:tcPr marL="88969" marR="88969"/>
                </a:tc>
              </a:tr>
            </a:tbl>
          </a:graphicData>
        </a:graphic>
      </p:graphicFrame>
      <p:sp>
        <p:nvSpPr>
          <p:cNvPr id="2" name="Date Placeholder 1"/>
          <p:cNvSpPr>
            <a:spLocks noGrp="1"/>
          </p:cNvSpPr>
          <p:nvPr>
            <p:ph type="dt" sz="half" idx="10"/>
          </p:nvPr>
        </p:nvSpPr>
        <p:spPr/>
        <p:txBody>
          <a:bodyPr/>
          <a:lstStyle/>
          <a:p>
            <a:r>
              <a:rPr lang="en-US" smtClean="0"/>
              <a:t>septiembre de 2017</a:t>
            </a:r>
            <a:endParaRPr lang="en-US" dirty="0"/>
          </a:p>
        </p:txBody>
      </p:sp>
      <p:sp>
        <p:nvSpPr>
          <p:cNvPr id="3" name="Footer Placeholder 2"/>
          <p:cNvSpPr>
            <a:spLocks noGrp="1"/>
          </p:cNvSpPr>
          <p:nvPr>
            <p:ph type="ftr" sz="quarter" idx="11"/>
          </p:nvPr>
        </p:nvSpPr>
        <p:spPr/>
        <p:txBody>
          <a:bodyPr/>
          <a:lstStyle/>
          <a:p>
            <a:r>
              <a:rPr lang="es-ES" smtClean="0"/>
              <a:t>Pólizas del Asegurador Suplementario de Medicare (Medigap)</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9</a:t>
            </a:fld>
            <a:endParaRPr lang="en-US" dirty="0"/>
          </a:p>
        </p:txBody>
      </p:sp>
    </p:spTree>
    <p:extLst>
      <p:ext uri="{BB962C8B-B14F-4D97-AF65-F5344CB8AC3E}">
        <p14:creationId xmlns:p14="http://schemas.microsoft.com/office/powerpoint/2010/main" val="57207457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True|smicln|False"/>
  <p:tag name="VALUES" val="Incorrect|smicln|Correct"/>
  <p:tag name="CHARTCOLORINDICES" val="37,33,11,14,13,23,46,9,5,16,10,3"/>
  <p:tag name="TOTALRESPONSES" val="2"/>
  <p:tag name="RESPONSECOUNT" val="2"/>
  <p:tag name="SLICED" val="False"/>
  <p:tag name="RESPONSES" val="2;2;-;"/>
  <p:tag name="CHARTSTRINGSTD" val="0 2"/>
  <p:tag name="CHARTSTRINGREV" val="2 0"/>
  <p:tag name="CHARTSTRINGSTDPER" val="0 1"/>
  <p:tag name="CHARTSTRINGREVPER" val="1 0"/>
  <p:tag name="RESPONSESGATHERED" val="False"/>
  <p:tag name="ANONYMOUSTEMP" val="False"/>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8.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Medicare Part A coinsurance|smicln|Hospice coinsurance or copayment|smicln|Medicare Part A deductible|smicln|First 3 pints of blood"/>
  <p:tag name="VALUES" val="Incorrect|smicln|Incorrect|smicln|Correct|smicln|Incorrect"/>
  <p:tag name="CHARTCOLORINDICES" val="37,33,41,32,13,23,46,37,5,16,10,3"/>
  <p:tag name="TOTALRESPONSES" val="2"/>
  <p:tag name="RESPONSECOUNT" val="2"/>
  <p:tag name="SLICED" val="False"/>
  <p:tag name="RESPONSES" val="2;-;1;"/>
  <p:tag name="CHARTSTRINGSTD" val="1 1 0 0"/>
  <p:tag name="CHARTSTRINGREV" val="0 0 1 1"/>
  <p:tag name="CHARTSTRINGSTDPER" val="0.5 0.5 0 0"/>
  <p:tag name="CHARTSTRINGREVPER" val="0 0 0.5 0.5"/>
  <p:tag name="RESPONSESGATHERED" val="False"/>
  <p:tag name="ANONYMOUSTEMP" val="False"/>
</p:tagLst>
</file>

<file path=ppt/tags/tag19.xml><?xml version="1.0" encoding="utf-8"?>
<p:tagLst xmlns:a="http://schemas.openxmlformats.org/drawingml/2006/main" xmlns:r="http://schemas.openxmlformats.org/officeDocument/2006/relationships" xmlns:p="http://schemas.openxmlformats.org/presentationml/2006/main">
  <p:tag name="ANSWERBULLETS" val="3"/>
  <p:tag name="TEXTLENGTH" val="110"/>
  <p:tag name="FONTSIZE" val="28"/>
  <p:tag name="BULLETTYPE" val="ppBulletArabicPeriod"/>
  <p:tag name="ANSWERTEXT" val="Medicare Part A coinsurance&#10;Hospice coinsurance or copayment&#10;Medicare Part A deductible&#10;First 3 pints of blood"/>
  <p:tag name="OLDNUMANSWERS" val="4"/>
</p:tagLst>
</file>

<file path=ppt/tags/tag2.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True|smicln|False"/>
  <p:tag name="VALUES" val="Incorrect|smicln|Correct"/>
  <p:tag name="CHARTCOLORINDICES" val="37,33,11,14,13,23,46,9,5,16,10,3"/>
  <p:tag name="TOTALRESPONSES" val="2"/>
  <p:tag name="RESPONSECOUNT" val="2"/>
  <p:tag name="SLICED" val="False"/>
  <p:tag name="RESPONSES" val="2;2;-;"/>
  <p:tag name="CHARTSTRINGSTD" val="0 2"/>
  <p:tag name="CHARTSTRINGREV" val="2 0"/>
  <p:tag name="CHARTSTRINGSTDPER" val="0 1"/>
  <p:tag name="CHARTSTRINGREVPER" val="1 0"/>
  <p:tag name="RESPONSESGATHERED" val="False"/>
  <p:tag name="ANONYMOUSTEMP" val="False"/>
</p:tagLst>
</file>

<file path=ppt/tags/tag20.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Medicare Part A coinsurance|smicln|Hospice coinsurance or copayment|smicln|Medicare Part A deductible|smicln|First 3 pints of blood"/>
  <p:tag name="VALUES" val="Incorrect|smicln|Incorrect|smicln|Correct|smicln|Incorrect"/>
  <p:tag name="CHARTCOLORINDICES" val="37,33,41,32,13,23,46,37,5,16,10,3"/>
  <p:tag name="TOTALRESPONSES" val="2"/>
  <p:tag name="RESPONSECOUNT" val="2"/>
  <p:tag name="SLICED" val="False"/>
  <p:tag name="RESPONSES" val="2;-;1;"/>
  <p:tag name="CHARTSTRINGSTD" val="1 1 0 0"/>
  <p:tag name="CHARTSTRINGREV" val="0 0 1 1"/>
  <p:tag name="CHARTSTRINGSTDPER" val="0.5 0.5 0 0"/>
  <p:tag name="CHARTSTRINGREVPER" val="0 0 0.5 0.5"/>
  <p:tag name="RESPONSESGATHERED" val="False"/>
  <p:tag name="ANONYMOUSTEMP" val="False"/>
</p:tagLst>
</file>

<file path=ppt/tags/tag21.xml><?xml version="1.0" encoding="utf-8"?>
<p:tagLst xmlns:a="http://schemas.openxmlformats.org/drawingml/2006/main" xmlns:r="http://schemas.openxmlformats.org/officeDocument/2006/relationships" xmlns:p="http://schemas.openxmlformats.org/presentationml/2006/main">
  <p:tag name="ANSWERBULLETS" val="3"/>
  <p:tag name="TEXTLENGTH" val="110"/>
  <p:tag name="FONTSIZE" val="28"/>
  <p:tag name="BULLETTYPE" val="ppBulletArabicPeriod"/>
  <p:tag name="ANSWERTEXT" val="Medicare Part A coinsurance&#10;Hospice coinsurance or copayment&#10;Medicare Part A deductible&#10;First 3 pints of blood"/>
  <p:tag name="OLDNUMANSWERS" val="4"/>
</p:tagLst>
</file>

<file path=ppt/tags/tag2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5.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Medicare Part A coinsurance|smicln|Hospice coinsurance or copayment|smicln|Medicare Part A deductible|smicln|First 3 pints of blood"/>
  <p:tag name="VALUES" val="Incorrect|smicln|Incorrect|smicln|Correct|smicln|Incorrect"/>
  <p:tag name="CHARTCOLORINDICES" val="37,33,41,32,13,23,46,37,5,16,10,3"/>
  <p:tag name="TOTALRESPONSES" val="2"/>
  <p:tag name="RESPONSECOUNT" val="2"/>
  <p:tag name="SLICED" val="False"/>
  <p:tag name="RESPONSES" val="2;-;1;"/>
  <p:tag name="CHARTSTRINGSTD" val="1 1 0 0"/>
  <p:tag name="CHARTSTRINGREV" val="0 0 1 1"/>
  <p:tag name="CHARTSTRINGSTDPER" val="0.5 0.5 0 0"/>
  <p:tag name="CHARTSTRINGREVPER" val="0 0 0.5 0.5"/>
  <p:tag name="RESPONSESGATHERED" val="False"/>
  <p:tag name="ANONYMOUSTEMP" val="False"/>
</p:tagLst>
</file>

<file path=ppt/tags/tag26.xml><?xml version="1.0" encoding="utf-8"?>
<p:tagLst xmlns:a="http://schemas.openxmlformats.org/drawingml/2006/main" xmlns:r="http://schemas.openxmlformats.org/officeDocument/2006/relationships" xmlns:p="http://schemas.openxmlformats.org/presentationml/2006/main">
  <p:tag name="ANSWERBULLETS" val="3"/>
  <p:tag name="TEXTLENGTH" val="110"/>
  <p:tag name="FONTSIZE" val="28"/>
  <p:tag name="BULLETTYPE" val="ppBulletArabicPeriod"/>
  <p:tag name="ANSWERTEXT" val="Medicare Part A coinsurance&#10;Hospice coinsurance or copayment&#10;Medicare Part A deductible&#10;First 3 pints of blood"/>
  <p:tag name="OLDNUMANSWERS" val="4"/>
</p:tagLst>
</file>

<file path=ppt/tags/tag27.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Medicare Part A coinsurance|smicln|Hospice coinsurance or copayment|smicln|Medicare Part A deductible|smicln|First 3 pints of blood"/>
  <p:tag name="VALUES" val="Incorrect|smicln|Incorrect|smicln|Correct|smicln|Incorrect"/>
  <p:tag name="CHARTCOLORINDICES" val="37,33,41,32,13,23,46,37,5,16,10,3"/>
  <p:tag name="TOTALRESPONSES" val="2"/>
  <p:tag name="RESPONSECOUNT" val="2"/>
  <p:tag name="SLICED" val="False"/>
  <p:tag name="RESPONSES" val="2;-;1;"/>
  <p:tag name="CHARTSTRINGSTD" val="1 1 0 0"/>
  <p:tag name="CHARTSTRINGREV" val="0 0 1 1"/>
  <p:tag name="CHARTSTRINGSTDPER" val="0.5 0.5 0 0"/>
  <p:tag name="CHARTSTRINGREVPER" val="0 0 0.5 0.5"/>
  <p:tag name="RESPONSESGATHERED" val="False"/>
  <p:tag name="ANONYMOUSTEMP" val="False"/>
</p:tagLst>
</file>

<file path=ppt/tags/tag28.xml><?xml version="1.0" encoding="utf-8"?>
<p:tagLst xmlns:a="http://schemas.openxmlformats.org/drawingml/2006/main" xmlns:r="http://schemas.openxmlformats.org/officeDocument/2006/relationships" xmlns:p="http://schemas.openxmlformats.org/presentationml/2006/main">
  <p:tag name="ANSWERBULLETS" val="3"/>
  <p:tag name="TEXTLENGTH" val="110"/>
  <p:tag name="FONTSIZE" val="28"/>
  <p:tag name="BULLETTYPE" val="ppBulletArabicPeriod"/>
  <p:tag name="ANSWERTEXT" val="Medicare Part A coinsurance&#10;Hospice coinsurance or copayment&#10;Medicare Part A deductible&#10;First 3 pints of blood"/>
  <p:tag name="OLDNUMANSWERS" val="4"/>
</p:tagLst>
</file>

<file path=ppt/tags/tag29.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Medicare Part A coinsurance|smicln|Hospice coinsurance or copayment|smicln|Medicare Part A deductible|smicln|First 3 pints of blood"/>
  <p:tag name="VALUES" val="Incorrect|smicln|Incorrect|smicln|Correct|smicln|Incorrect"/>
  <p:tag name="CHARTCOLORINDICES" val="37,33,41,32,13,23,46,37,5,16,10,3"/>
  <p:tag name="TOTALRESPONSES" val="2"/>
  <p:tag name="RESPONSECOUNT" val="2"/>
  <p:tag name="SLICED" val="False"/>
  <p:tag name="RESPONSES" val="2;-;1;"/>
  <p:tag name="CHARTSTRINGSTD" val="1 1 0 0"/>
  <p:tag name="CHARTSTRINGREV" val="0 0 1 1"/>
  <p:tag name="CHARTSTRINGSTDPER" val="0.5 0.5 0 0"/>
  <p:tag name="CHARTSTRINGREVPER" val="0 0 0.5 0.5"/>
  <p:tag name="RESPONSESGATHERED" val="False"/>
  <p:tag name="ANONYMOUSTEMP" val="False"/>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0.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Medicare Part A coinsurance|smicln|Hospice coinsurance or copayment|smicln|Medicare Part A deductible|smicln|First 3 pints of blood"/>
  <p:tag name="VALUES" val="Incorrect|smicln|Incorrect|smicln|Correct|smicln|Incorrect"/>
  <p:tag name="CHARTCOLORINDICES" val="37,33,41,32,13,23,46,37,5,16,10,3"/>
  <p:tag name="TOTALRESPONSES" val="2"/>
  <p:tag name="RESPONSECOUNT" val="2"/>
  <p:tag name="SLICED" val="False"/>
  <p:tag name="RESPONSES" val="2;-;1;"/>
  <p:tag name="CHARTSTRINGSTD" val="1 1 0 0"/>
  <p:tag name="CHARTSTRINGREV" val="0 0 1 1"/>
  <p:tag name="CHARTSTRINGSTDPER" val="0.5 0.5 0 0"/>
  <p:tag name="CHARTSTRINGREVPER" val="0 0 0.5 0.5"/>
  <p:tag name="RESPONSESGATHERED" val="False"/>
  <p:tag name="ANONYMOUSTEMP" val="False"/>
</p:tagLst>
</file>

<file path=ppt/tags/tag31.xml><?xml version="1.0" encoding="utf-8"?>
<p:tagLst xmlns:a="http://schemas.openxmlformats.org/drawingml/2006/main" xmlns:r="http://schemas.openxmlformats.org/officeDocument/2006/relationships" xmlns:p="http://schemas.openxmlformats.org/presentationml/2006/main">
  <p:tag name="ANSWERBULLETS" val="3"/>
  <p:tag name="TEXTLENGTH" val="110"/>
  <p:tag name="FONTSIZE" val="28"/>
  <p:tag name="BULLETTYPE" val="ppBulletArabicPeriod"/>
  <p:tag name="ANSWERTEXT" val="Medicare Part A coinsurance&#10;Hospice coinsurance or copayment&#10;Medicare Part A deductible&#10;First 3 pints of blood"/>
  <p:tag name="OLDNUMANSWERS" val="4"/>
</p:tagLst>
</file>

<file path=ppt/tags/tag32.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Medicare Part A coinsurance|smicln|Hospice coinsurance or copayment|smicln|Medicare Part A deductible|smicln|First 3 pints of blood"/>
  <p:tag name="VALUES" val="Incorrect|smicln|Incorrect|smicln|Correct|smicln|Incorrect"/>
  <p:tag name="CHARTCOLORINDICES" val="37,33,41,32,13,23,46,37,5,16,10,3"/>
  <p:tag name="TOTALRESPONSES" val="2"/>
  <p:tag name="RESPONSECOUNT" val="2"/>
  <p:tag name="SLICED" val="False"/>
  <p:tag name="RESPONSES" val="2;-;1;"/>
  <p:tag name="CHARTSTRINGSTD" val="1 1 0 0"/>
  <p:tag name="CHARTSTRINGREV" val="0 0 1 1"/>
  <p:tag name="CHARTSTRINGSTDPER" val="0.5 0.5 0 0"/>
  <p:tag name="CHARTSTRINGREVPER" val="0 0 0.5 0.5"/>
  <p:tag name="RESPONSESGATHERED" val="False"/>
  <p:tag name="ANONYMOUSTEMP" val="False"/>
</p:tagLst>
</file>

<file path=ppt/tags/tag33.xml><?xml version="1.0" encoding="utf-8"?>
<p:tagLst xmlns:a="http://schemas.openxmlformats.org/drawingml/2006/main" xmlns:r="http://schemas.openxmlformats.org/officeDocument/2006/relationships" xmlns:p="http://schemas.openxmlformats.org/presentationml/2006/main">
  <p:tag name="ANSWERBULLETS" val="3"/>
  <p:tag name="TEXTLENGTH" val="110"/>
  <p:tag name="FONTSIZE" val="28"/>
  <p:tag name="BULLETTYPE" val="ppBulletArabicPeriod"/>
  <p:tag name="ANSWERTEXT" val="Medicare Part A coinsurance&#10;Hospice coinsurance or copayment&#10;Medicare Part A deductible&#10;First 3 pints of blood"/>
  <p:tag name="OLDNUMANSWERS" val="4"/>
</p:tagLst>
</file>

<file path=ppt/tags/tag3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Medicare Part A coinsurance|smicln|Hospice coinsurance or copayment|smicln|Medicare Part A deductible|smicln|First 3 pints of blood"/>
  <p:tag name="VALUES" val="Incorrect|smicln|Incorrect|smicln|Correct|smicln|Incorrect"/>
  <p:tag name="CHARTCOLORINDICES" val="37,33,41,32,13,23,46,37,5,16,10,3"/>
  <p:tag name="TOTALRESPONSES" val="2"/>
  <p:tag name="RESPONSECOUNT" val="2"/>
  <p:tag name="SLICED" val="False"/>
  <p:tag name="RESPONSES" val="2;-;1;"/>
  <p:tag name="CHARTSTRINGSTD" val="1 1 0 0"/>
  <p:tag name="CHARTSTRINGREV" val="0 0 1 1"/>
  <p:tag name="CHARTSTRINGSTDPER" val="0.5 0.5 0 0"/>
  <p:tag name="CHARTSTRINGREVPER" val="0 0 0.5 0.5"/>
  <p:tag name="RESPONSESGATHERED" val="False"/>
  <p:tag name="ANONYMOUSTEMP" val="False"/>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5687438E-5A0B-49A1-93AD-3CCD7DF03B27}"/>
    </a:ext>
  </a:ext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8611ABE4-F9CF-465A-AD8F-7875D2A83E82}"/>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40E4E048-E822-4C7F-8E8A-B9C21D1035E6}"/>
    </a:ext>
  </a:extLst>
</a:theme>
</file>

<file path=ppt/theme/theme4.xml><?xml version="1.0" encoding="utf-8"?>
<a:theme xmlns:a="http://schemas.openxmlformats.org/drawingml/2006/main" name="3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40E4E048-E822-4C7F-8E8A-B9C21D1035E6}"/>
    </a:ext>
  </a:extLst>
</a:theme>
</file>

<file path=ppt/theme/theme5.xml><?xml version="1.0" encoding="utf-8"?>
<a:theme xmlns:a="http://schemas.openxmlformats.org/drawingml/2006/main" name="4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40E4E048-E822-4C7F-8E8A-B9C21D1035E6}"/>
    </a:ext>
  </a:extLst>
</a:theme>
</file>

<file path=ppt/theme/theme6.xml><?xml version="1.0" encoding="utf-8"?>
<a:theme xmlns:a="http://schemas.openxmlformats.org/drawingml/2006/main" name="5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5687438E-5A0B-49A1-93AD-3CCD7DF03B27}"/>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2016ntpPowerPointTemplate11_5_15</Template>
  <TotalTime>8595</TotalTime>
  <Words>12832</Words>
  <Application>Microsoft Office PowerPoint</Application>
  <PresentationFormat>On-screen Show (4:3)</PresentationFormat>
  <Paragraphs>982</Paragraphs>
  <Slides>50</Slides>
  <Notes>50</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50</vt:i4>
      </vt:variant>
    </vt:vector>
  </HeadingPairs>
  <TitlesOfParts>
    <vt:vector size="63" baseType="lpstr">
      <vt:lpstr>SimSun</vt:lpstr>
      <vt:lpstr>Arial</vt:lpstr>
      <vt:lpstr>Calibri</vt:lpstr>
      <vt:lpstr>Calibri </vt:lpstr>
      <vt:lpstr>Calibri Light</vt:lpstr>
      <vt:lpstr>Times New Roman</vt:lpstr>
      <vt:lpstr>Wingdings</vt:lpstr>
      <vt:lpstr>1_Custom Design</vt:lpstr>
      <vt:lpstr>2_Custom Design</vt:lpstr>
      <vt:lpstr>Custom Design</vt:lpstr>
      <vt:lpstr>3_Custom Design</vt:lpstr>
      <vt:lpstr>4_Custom Design</vt:lpstr>
      <vt:lpstr>5_Custom Design</vt:lpstr>
      <vt:lpstr> </vt:lpstr>
      <vt:lpstr>Índice</vt:lpstr>
      <vt:lpstr>Objetivos de la sesión</vt:lpstr>
      <vt:lpstr>Lección 1: introducción a Medigap</vt:lpstr>
      <vt:lpstr>Sus Opciones de Cobertura Medicare</vt:lpstr>
      <vt:lpstr>Seguro Suplementario de Medicare </vt:lpstr>
      <vt:lpstr>  ¿En qué se diferencian las Pólizas Medigap y los Planes Medicare Advantage (MA)?   </vt:lpstr>
      <vt:lpstr>Costos de Medicare Original en 2017: Parte A</vt:lpstr>
      <vt:lpstr>Costos de Medicare Original en 2017: Parte B</vt:lpstr>
      <vt:lpstr>Acerca de las pólizas Medigap</vt:lpstr>
      <vt:lpstr>Compruebe su conocimiento: pregunta 1</vt:lpstr>
      <vt:lpstr>Compruebe su conocimiento: pregunta 2</vt:lpstr>
      <vt:lpstr>Lección 2: Planes Medigap</vt:lpstr>
      <vt:lpstr>Planes Medigap</vt:lpstr>
      <vt:lpstr>Tipos de planes Medigap</vt:lpstr>
      <vt:lpstr>Tipos especiales de pólizas Medigap</vt:lpstr>
      <vt:lpstr>Estados exentos</vt:lpstr>
      <vt:lpstr>Pólizas Medicare SELECT</vt:lpstr>
      <vt:lpstr>Compruebe su conocimiento: pregunta 3</vt:lpstr>
      <vt:lpstr>Lección 3: Compra de una Póliza Medigap</vt:lpstr>
      <vt:lpstr>Costos de Medigap</vt:lpstr>
      <vt:lpstr>Precios de Medigap basados en la edad</vt:lpstr>
      <vt:lpstr>El mejor momento para comprar una póliza Medigap</vt:lpstr>
      <vt:lpstr>Período de Inscripción Abierta (OEP)  demorado para Medigap</vt:lpstr>
      <vt:lpstr>Afecciones preexistentes y Medigap</vt:lpstr>
      <vt:lpstr>Medigap para personas con una incapacidad o Enfermedad Renal en Etapa Final (ESRD en inglés)</vt:lpstr>
      <vt:lpstr>Pasos para comprar una póliza Medigap</vt:lpstr>
      <vt:lpstr>¿Por qué cambiar de pólizas Medigap? </vt:lpstr>
      <vt:lpstr>¿Cuándo puede cambiar de pólizas Medigap?</vt:lpstr>
      <vt:lpstr>Compruebe su conocimiento: pregunta 4</vt:lpstr>
      <vt:lpstr>Compruebe su conocimiento: pregunta 5</vt:lpstr>
      <vt:lpstr>Lección 4: Derechos Medicare y recursos de Protecciones</vt:lpstr>
      <vt:lpstr>Derechos de Emisión Garantizada de Medigap</vt:lpstr>
      <vt:lpstr>Ejemplos de Derechos de Emisión Garantizada </vt:lpstr>
      <vt:lpstr>Ejemplos de derechos de emisión garantizada (continuación)</vt:lpstr>
      <vt:lpstr>Pólizas con Renovación Garantizada</vt:lpstr>
      <vt:lpstr>Derecho a Suspender Medigap  para Personas con Medicaid</vt:lpstr>
      <vt:lpstr>Derecho a Suspender Medigap </vt:lpstr>
      <vt:lpstr>Derecho a Suspender Medigap para Personas de Menos de 65</vt:lpstr>
      <vt:lpstr>Compruebe su conocimiento: pregunta 6</vt:lpstr>
      <vt:lpstr>Escenario de revisión 1</vt:lpstr>
      <vt:lpstr>Consideraciones de la situación de revisión 1</vt:lpstr>
      <vt:lpstr>Escenario de revisión 2</vt:lpstr>
      <vt:lpstr>Consideraciones de la situación de revisión 2</vt:lpstr>
      <vt:lpstr>Puntos Clave</vt:lpstr>
      <vt:lpstr>Guía de recursos de Medigap</vt:lpstr>
      <vt:lpstr>Apéndice</vt:lpstr>
      <vt:lpstr>Apéndice (continuación)</vt:lpstr>
      <vt:lpstr>Siglas</vt:lpstr>
      <vt:lpstr>Esta capacitación es suministrada por</vt:lpstr>
    </vt:vector>
  </TitlesOfParts>
  <Company>CMS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Kim Lare</dc:creator>
  <cp:lastModifiedBy>Leslie Long</cp:lastModifiedBy>
  <cp:revision>346</cp:revision>
  <cp:lastPrinted>2016-03-23T14:43:41Z</cp:lastPrinted>
  <dcterms:created xsi:type="dcterms:W3CDTF">2015-11-05T17:26:50Z</dcterms:created>
  <dcterms:modified xsi:type="dcterms:W3CDTF">2017-09-11T13:28:36Z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-300503573</vt:i4>
  </property>
  <property fmtid="{D5CDD505-2E9C-101B-9397-08002B2CF9AE}" pid="3" name="_NewReviewCycle">
    <vt:lpwstr/>
  </property>
  <property fmtid="{D5CDD505-2E9C-101B-9397-08002B2CF9AE}" pid="4" name="_EmailSubject">
    <vt:lpwstr>Completed: Module 3: Medigap</vt:lpwstr>
  </property>
  <property fmtid="{D5CDD505-2E9C-101B-9397-08002B2CF9AE}" pid="5" name="_AuthorEmailDisplayName">
    <vt:lpwstr>Hardouin, Andres (CMS/OC)</vt:lpwstr>
  </property>
  <property fmtid="{D5CDD505-2E9C-101B-9397-08002B2CF9AE}" pid="6" name="_PreviousAdHocReviewCycleID">
    <vt:i4>-5608732</vt:i4>
  </property>
  <property fmtid="{D5CDD505-2E9C-101B-9397-08002B2CF9AE}" pid="7" name="_AuthorEmail">
    <vt:lpwstr>andres.hardouin1@cms.hhs.gov</vt:lpwstr>
  </property>
</Properties>
</file>